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2"/>
  </p:notesMasterIdLst>
  <p:sldIdLst>
    <p:sldId id="30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9"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46" autoAdjust="0"/>
    <p:restoredTop sz="78324" autoAdjust="0"/>
  </p:normalViewPr>
  <p:slideViewPr>
    <p:cSldViewPr>
      <p:cViewPr>
        <p:scale>
          <a:sx n="80" d="100"/>
          <a:sy n="80" d="100"/>
        </p:scale>
        <p:origin x="-978" y="36"/>
      </p:cViewPr>
      <p:guideLst>
        <p:guide orient="horz" pos="2160"/>
        <p:guide pos="2880"/>
      </p:guideLst>
    </p:cSldViewPr>
  </p:slideViewPr>
  <p:outlineViewPr>
    <p:cViewPr>
      <p:scale>
        <a:sx n="33" d="100"/>
        <a:sy n="33" d="100"/>
      </p:scale>
      <p:origin x="48" y="4205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7A436-549F-4E0F-9463-113631BA945A}" type="datetimeFigureOut">
              <a:rPr lang="en-US" smtClean="0"/>
              <a:pPr/>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79543-1643-4075-896B-83AC30FCD0BB}" type="slidenum">
              <a:rPr lang="en-US" smtClean="0"/>
              <a:pPr/>
              <a:t>‹#›</a:t>
            </a:fld>
            <a:endParaRPr lang="en-US"/>
          </a:p>
        </p:txBody>
      </p:sp>
    </p:spTree>
    <p:extLst>
      <p:ext uri="{BB962C8B-B14F-4D97-AF65-F5344CB8AC3E}">
        <p14:creationId xmlns:p14="http://schemas.microsoft.com/office/powerpoint/2010/main" val="1981754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A779543-1643-4075-896B-83AC30FCD0BB}" type="slidenum">
              <a:rPr lang="en-US" smtClean="0"/>
              <a:pPr/>
              <a:t>1</a:t>
            </a:fld>
            <a:endParaRPr lang="en-US"/>
          </a:p>
        </p:txBody>
      </p:sp>
    </p:spTree>
    <p:extLst>
      <p:ext uri="{BB962C8B-B14F-4D97-AF65-F5344CB8AC3E}">
        <p14:creationId xmlns:p14="http://schemas.microsoft.com/office/powerpoint/2010/main" val="2941298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3AF38-4F1B-4A23-B219-D09B2B7E4756}" type="slidenum">
              <a:rPr lang="en-US"/>
              <a:pPr/>
              <a:t>10</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dirty="0" smtClean="0"/>
              <a:t>“reaches and junctions” -- ??</a:t>
            </a:r>
          </a:p>
          <a:p>
            <a:endParaRPr lang="en-US" dirty="0" smtClean="0"/>
          </a:p>
          <a:p>
            <a:r>
              <a:rPr lang="en-US" dirty="0" smtClean="0"/>
              <a:t>The </a:t>
            </a:r>
            <a:r>
              <a:rPr lang="en-US" dirty="0"/>
              <a:t>initial model development </a:t>
            </a:r>
            <a:r>
              <a:rPr lang="en-US" dirty="0" err="1"/>
              <a:t>proceedes</a:t>
            </a:r>
            <a:r>
              <a:rPr lang="en-US" dirty="0"/>
              <a:t> in much the same was as the development of a hydrology model for general use.  The watershed must be delineated and then the </a:t>
            </a:r>
            <a:r>
              <a:rPr lang="en-US" dirty="0" err="1"/>
              <a:t>subbasins</a:t>
            </a:r>
            <a:r>
              <a:rPr lang="en-US" dirty="0"/>
              <a:t> as well.  Within HEC-HMS, </a:t>
            </a:r>
            <a:r>
              <a:rPr lang="en-US" dirty="0" err="1"/>
              <a:t>subbasins</a:t>
            </a:r>
            <a:r>
              <a:rPr lang="en-US" dirty="0"/>
              <a:t>, reaches, and junctions should be configured to represent the channel network.  Engineered structures such as diversions and reservoirs must also be added.  The normally operating features of diversions should be specified, such as physical dimensions of a lateral weir.  Features of a reservoir must also be specified such as outlets, spillways, etc.</a:t>
            </a:r>
          </a:p>
          <a:p>
            <a:endParaRPr lang="en-US" dirty="0"/>
          </a:p>
          <a:p>
            <a:r>
              <a:rPr lang="en-US" dirty="0"/>
              <a:t>Create a simulation run and compute it to make sure all data is entered correctly.  Next, the basic model must be calibrated.  Calibration can proceed as for any other hydrology model.  Collect precipitation data (and possibly snowmelt data) for several storms from the historical record.  Where ever possible, collect observed flow data as well.  Use several storm events to calibrate the loss rate, unit hydrograph, and </a:t>
            </a:r>
            <a:r>
              <a:rPr lang="en-US" dirty="0" err="1"/>
              <a:t>baseflow</a:t>
            </a:r>
            <a:r>
              <a:rPr lang="en-US" dirty="0"/>
              <a:t> parameters in the </a:t>
            </a:r>
            <a:r>
              <a:rPr lang="en-US" dirty="0" err="1"/>
              <a:t>subbasins</a:t>
            </a:r>
            <a:r>
              <a:rPr lang="en-US" dirty="0"/>
              <a:t>.  Select appropriate routing methods in the reaches and calibrate the parameters.  Try to verify that the configuration of any diversions or reservoirs reproduces the observed operations.</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74536-2626-4305-B9F4-2EB2F4545E5A}" type="slidenum">
              <a:rPr lang="en-US"/>
              <a:pPr/>
              <a:t>11</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dirty="0"/>
              <a:t>Because we are focusing on a dam break analysis, the focus of much of our efforts after calibration will be the reservoir element.  We must use the “Outflow Structures” routing method in order to use the dam break simulation tool.  This method requires that the storage capacity of the reservoir be described using an elevation-area or elevation-storage curve.  Be sure that the curve extends from the bottom (including any dead storage) past the top of the dam.  It is not enough to bring the curve up to the emergency spillway elevation.  The curve will need to extend up to the highest surcharge elevation that will be reached during a simulation.</a:t>
            </a:r>
          </a:p>
          <a:p>
            <a:endParaRPr lang="en-US" dirty="0"/>
          </a:p>
          <a:p>
            <a:r>
              <a:rPr lang="en-US" dirty="0"/>
              <a:t>Add structures to the reservoir as appropriate.  Likely you will need outlets and spillways (with or without gates) and possibly dam tops or pumps.  The physical properties for each structure must be entered.  The best place to find this information is the reservoir regulation manual.</a:t>
            </a:r>
          </a:p>
          <a:p>
            <a:endParaRPr lang="en-US" dirty="0"/>
          </a:p>
          <a:p>
            <a:r>
              <a:rPr lang="en-US" dirty="0"/>
              <a:t>Begin with the calibrated basin model, including the reservoir with all normally operating structures.  Usually we will make several copies of the basin model.  Each one will have a dam break added to it, with slightly different breach parameters in each model.  The results obtained with each different basin model will represent different break scenarios.</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D71DF-CC92-418B-8A5E-BB4B6CA4E946}" type="slidenum">
              <a:rPr lang="en-US"/>
              <a:pPr/>
              <a:t>12</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nSpc>
                <a:spcPct val="90000"/>
              </a:lnSpc>
            </a:pPr>
            <a:r>
              <a:rPr lang="en-US" dirty="0"/>
              <a:t>A number of assumptions are made in the dam break module included in the HEC-HMS reservoir element.  The most significant is that the water surface behind the dam is assumed to be level before, during, and after the breach forms.  This is generally only true for small reservoirs.  In large reservoirs, water cannot reach the breach fast enough to maintain a level surface and instead a sloped surface forms.</a:t>
            </a:r>
          </a:p>
          <a:p>
            <a:pPr>
              <a:lnSpc>
                <a:spcPct val="90000"/>
              </a:lnSpc>
            </a:pPr>
            <a:endParaRPr lang="en-US" dirty="0"/>
          </a:p>
          <a:p>
            <a:pPr>
              <a:lnSpc>
                <a:spcPct val="90000"/>
              </a:lnSpc>
            </a:pPr>
            <a:r>
              <a:rPr lang="en-US" dirty="0"/>
              <a:t>Along with the level pool elevation is the assumption of nearly zero horizontal velocity.  This implies the next assumption which is that the total head of the water in the pool is equal to the gravity (or elevation) head.  In reality, if the pool surface is sloped then horizontal velocity will be greater than zero and the total head will include both a gravity and velocity component.</a:t>
            </a:r>
          </a:p>
          <a:p>
            <a:pPr>
              <a:lnSpc>
                <a:spcPct val="90000"/>
              </a:lnSpc>
            </a:pPr>
            <a:endParaRPr lang="en-US" dirty="0"/>
          </a:p>
          <a:p>
            <a:pPr>
              <a:lnSpc>
                <a:spcPct val="90000"/>
              </a:lnSpc>
            </a:pPr>
            <a:r>
              <a:rPr lang="en-US" dirty="0"/>
              <a:t>All discharge from the breach is assumed to enter the downstream channel.  Some reservoirs may be such that when a dam or dike fails, the discharge spreads out over the land surface until it eventually enters a stream channel.  Situations such as these require a different software tool.</a:t>
            </a:r>
          </a:p>
          <a:p>
            <a:pPr>
              <a:lnSpc>
                <a:spcPct val="90000"/>
              </a:lnSpc>
            </a:pPr>
            <a:endParaRPr lang="en-US" dirty="0"/>
          </a:p>
          <a:p>
            <a:pPr>
              <a:lnSpc>
                <a:spcPct val="90000"/>
              </a:lnSpc>
            </a:pPr>
            <a:r>
              <a:rPr lang="en-US" dirty="0"/>
              <a:t>Overall these assumptions mean that HEC-HMS is bested suited to simulating reservoirs where a sloping water surface does not develop.  Also, that the breach opens at a rate slow enough to match the draw down capacity of the reservoir.</a:t>
            </a:r>
          </a:p>
          <a:p>
            <a:pPr>
              <a:lnSpc>
                <a:spcPct val="90000"/>
              </a:lnSpc>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DF04E-4A2F-4038-A80C-DA92F30BA2F2}" type="slidenum">
              <a:rPr lang="en-US"/>
              <a:pPr/>
              <a:t>13</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sz="1000" dirty="0"/>
              <a:t>The main parameter for a dam break is whether the breach forms as an open-top trapezoid due to overtopping, or like a conduit due to piping.  HEC-HMS does not physically model either development mode.  Instead parameters from external sources are entered to describe the shape of the breach as it opens and the rate at which it opens.</a:t>
            </a:r>
          </a:p>
          <a:p>
            <a:endParaRPr lang="en-US" sz="1000" dirty="0"/>
          </a:p>
          <a:p>
            <a:r>
              <a:rPr lang="en-US" sz="1000" dirty="0"/>
              <a:t>The ultimate size of the breach must be described.  This is the size that is expected when for all practical purposed the breach has stopped growing.  Remember that the breach may stop growing because the entire dam is eroded or because the reservoir is drained and there is no more water to erode the dam.  Both failure methods require the top elevation, usually taken as the top of the dam.  The bottom elevation is the point where the dam will stop eroding, usually either bedrock or the bottom of the reservoir pool.  The width at the bottom elevation must also be specified.  Finally the left and right side slopes must be entered; they are not required to be equal to each other.</a:t>
            </a:r>
          </a:p>
          <a:p>
            <a:endParaRPr lang="en-US" sz="1000" dirty="0"/>
          </a:p>
          <a:p>
            <a:r>
              <a:rPr lang="en-US" sz="1000" dirty="0"/>
              <a:t>After defining the maximum size of the dam break, it is necessary to define when the break initiates and how long it takes for the breach to open to the ultimate size.  The development time defines the length of time from first meaningful flow through the breach, to reaching the ultimate size.  Often dams begin to fail and evidence of the impending failure is visible.  This time should not be included in the development time; only include the time after flow actually begins through the breach.</a:t>
            </a:r>
          </a:p>
          <a:p>
            <a:endParaRPr lang="en-US" sz="1000" dirty="0"/>
          </a:p>
          <a:p>
            <a:r>
              <a:rPr lang="en-US" sz="1000" dirty="0"/>
              <a:t>If the bottom elevation of the breach is above the bottom of the reservoir, then there may be dead storage that does not leave the reservoir.</a:t>
            </a:r>
          </a:p>
          <a:p>
            <a:endParaRPr lang="en-US" sz="10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ED6A3-353C-4D08-93B7-D0019E940D68}" type="slidenum">
              <a:rPr lang="en-US"/>
              <a:pPr/>
              <a:t>14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t>Picture of the dam break editor in HEC-HMS.  Navigate to the editor by clicking on the reservoir element in the Watershed Explorer or in the Basin Map.  Next expand the reservoir node in the Watershed Explorer and click on the Dam Break sub-node.  Depending on the method (overtop or piping) the appropriate data entry fields will be shown.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1610F0-7C2F-4D45-B349-DE1039F0948A}" type="slidenum">
              <a:rPr lang="en-US"/>
              <a:pPr/>
              <a:t>15</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a:t>At this point, you have defined the ultimate size of the breach and the length of time necessary for the breach to develop.  It is necessary to define when the breach will initiate during the simulation.  One option is to specify the length of time the reservoir pool elevation must remain above some threshold.  This information may be the result of a detailed geotechnical investigation into the dam itself.  A second option is to specify a pool elevation; the breach begins to open as soon as the elevation is reached.  The final option is a specific time during the simulation regardless of the pool elevation.</a:t>
            </a:r>
          </a:p>
          <a:p>
            <a:endParaRPr lang="en-US" dirty="0"/>
          </a:p>
          <a:p>
            <a:r>
              <a:rPr lang="en-US" dirty="0"/>
              <a:t>The second option is used frequently during a PMF study.  A simulation will be performed without dam break.  Use this simulation to determine the maximum pool elevation reached.  This elevation can then be used as the trigger elevation in order to maximize the volume of water that contributes to the dam break.  The third option can be used to try and match historic data of an actual dam failure, or to consider what-if scenarios during forecasting operations.</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F3CE8-8458-408C-A50D-B3E448955E65}" type="slidenum">
              <a:rPr lang="en-US"/>
              <a:pPr/>
              <a:t>16</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t>The development time of the breach describes how long it takes for the full breach to form.  The breach initiation controls when the breach starts to form.  Progression describes how the rate at which the breach grows during the development time.</a:t>
            </a:r>
          </a:p>
          <a:p>
            <a:endParaRPr lang="en-US"/>
          </a:p>
          <a:p>
            <a:r>
              <a:rPr lang="en-US"/>
              <a:t>The simplest progression is linear and means that the breach grows at a uniform rate.  Consider a development time of 2 hours and a control specifications time interval of 15 minutes.  The breach will develop over 8 time steps.  For each time step, the breach will grow by 1/8 of the ultimate breach opening.</a:t>
            </a:r>
          </a:p>
          <a:p>
            <a:endParaRPr lang="en-US"/>
          </a:p>
          <a:p>
            <a:r>
              <a:rPr lang="en-US"/>
              <a:t>The sine wave progression results in a breach that initially grows very quickly then slows down towards the end of the development time.  You can define your own growth pattern using a percentage curve in the paired data manager.  That curve defines the percentage of breach growth as a percentage of the development time.</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5E0C-5A04-4EB3-A5A7-F16C8A9E3053}" type="slidenum">
              <a:rPr lang="en-US"/>
              <a:pPr/>
              <a:t>17</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000" dirty="0" err="1"/>
              <a:t>Tailwater</a:t>
            </a:r>
            <a:r>
              <a:rPr lang="en-US" sz="1000" dirty="0"/>
              <a:t> condition is used to describe the depth of water immediately downstream of the dam and affecting how much water flows through the breach.  The affect of </a:t>
            </a:r>
            <a:r>
              <a:rPr lang="en-US" sz="1000" dirty="0" err="1"/>
              <a:t>tailwater</a:t>
            </a:r>
            <a:r>
              <a:rPr lang="en-US" sz="1000" dirty="0"/>
              <a:t> is to reduce the flow through the breach, since physically the flow is partially blocked by the presence of </a:t>
            </a:r>
            <a:r>
              <a:rPr lang="en-US" sz="1000" dirty="0" err="1"/>
              <a:t>dowstream</a:t>
            </a:r>
            <a:r>
              <a:rPr lang="en-US" sz="1000" dirty="0"/>
              <a:t> water.  For a high dam, it may be possible that the bottom of the breach always remains above the </a:t>
            </a:r>
            <a:r>
              <a:rPr lang="en-US" sz="1000" dirty="0" err="1"/>
              <a:t>tailwater</a:t>
            </a:r>
            <a:r>
              <a:rPr lang="en-US" sz="1000" dirty="0"/>
              <a:t>.  However, this situation is very rare.  There are virtually no cases where the modeling of </a:t>
            </a:r>
            <a:r>
              <a:rPr lang="en-US" sz="1000" dirty="0" err="1"/>
              <a:t>tailwater</a:t>
            </a:r>
            <a:r>
              <a:rPr lang="en-US" sz="1000" dirty="0"/>
              <a:t> can be ignored.</a:t>
            </a:r>
          </a:p>
          <a:p>
            <a:endParaRPr lang="en-US" sz="1000" dirty="0"/>
          </a:p>
          <a:p>
            <a:r>
              <a:rPr lang="en-US" sz="1000" dirty="0"/>
              <a:t>The most common way to model </a:t>
            </a:r>
            <a:r>
              <a:rPr lang="en-US" sz="1000" dirty="0" err="1"/>
              <a:t>tailwater</a:t>
            </a:r>
            <a:r>
              <a:rPr lang="en-US" sz="1000" dirty="0"/>
              <a:t> is to compute the depth using the reservoir outflow and a rating curve.  The curve could be developed using stream measurements.  However, the outflow during a dam failure will be significantly larger than previously observed flow.  You should consider using a hydraulics model to extend the rating curve.  HEC-HMS will not extend the curve for you; you must specify it to the maximum flow that will be discharging from the reservoir.</a:t>
            </a:r>
          </a:p>
          <a:p>
            <a:endParaRPr lang="en-US" sz="1000" dirty="0"/>
          </a:p>
          <a:p>
            <a:r>
              <a:rPr lang="en-US" sz="1000" dirty="0"/>
              <a:t>In some cases there are contributions to the </a:t>
            </a:r>
            <a:r>
              <a:rPr lang="en-US" sz="1000" dirty="0" err="1"/>
              <a:t>tailwater</a:t>
            </a:r>
            <a:r>
              <a:rPr lang="en-US" sz="1000" dirty="0"/>
              <a:t> from other locations besides the reservoir.  In these cases the reservoir flow must be added to the additional inflow before applying the rating curve.  This might be the case if the reservoir discharges into a river as a lateral inflow.</a:t>
            </a:r>
          </a:p>
          <a:p>
            <a:endParaRPr lang="en-US" sz="1000" dirty="0"/>
          </a:p>
          <a:p>
            <a:r>
              <a:rPr lang="en-US" sz="1000" dirty="0"/>
              <a:t>In some rare cases, you may be able to use a specified </a:t>
            </a:r>
            <a:r>
              <a:rPr lang="en-US" sz="1000" dirty="0" err="1"/>
              <a:t>tailwater</a:t>
            </a:r>
            <a:r>
              <a:rPr lang="en-US" sz="1000" dirty="0"/>
              <a:t> stage using a time-series gage.  However, this can only be done if the reservoir discharge will have a minimal affect on the </a:t>
            </a:r>
            <a:r>
              <a:rPr lang="en-US" sz="1000" dirty="0" err="1"/>
              <a:t>tailwater</a:t>
            </a:r>
            <a:r>
              <a:rPr lang="en-US" sz="1000" dirty="0"/>
              <a:t> stage.  This is rarely the case in dam failure studies.</a:t>
            </a:r>
          </a:p>
          <a:p>
            <a:endParaRPr lang="en-US" sz="10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9BEF48-C50B-49D3-B9C7-DC8C585160BE}" type="slidenum">
              <a:rPr lang="en-US"/>
              <a:pPr/>
              <a:t>18</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sz="1000" dirty="0"/>
              <a:t>There are several limitations to the dam break modeling in HEC-HMS that must be considered.  If any of these are a factor in a project, then it may be necessary to consider a hydraulic model.</a:t>
            </a:r>
          </a:p>
          <a:p>
            <a:endParaRPr lang="en-US" sz="1000" dirty="0"/>
          </a:p>
          <a:p>
            <a:r>
              <a:rPr lang="en-US" sz="1000" dirty="0"/>
              <a:t>Reservoirs with a long, narrow pool usually develop a sloping water surface during a dam breach.  The assumptions in HEC-HMS are for a level pool.  Breaks that develop faster than the reservoir can draw down may also be a problem; these situations also lead to sloping water surface in the pool.  In both of these cases, the HEC-RAS program can be used since it considers a non-level pool in the reservoir.</a:t>
            </a:r>
          </a:p>
          <a:p>
            <a:endParaRPr lang="en-US" sz="1000" dirty="0"/>
          </a:p>
          <a:p>
            <a:r>
              <a:rPr lang="en-US" sz="1000" dirty="0"/>
              <a:t>Dam breaks are usually envisioned to happen on dams across a river.  However, some reservoirs are situated in relatively flat topography and have one or more dikes to contain the storage pool.  This dikes are not immune from failure and should be evaluated.  Often, failure of a dike leads to discharge that is diffuse across the land surface.  This situation may require a two-dimensional hydraulics model.</a:t>
            </a:r>
          </a:p>
          <a:p>
            <a:endParaRPr lang="en-US" sz="1000" dirty="0"/>
          </a:p>
          <a:p>
            <a:r>
              <a:rPr lang="en-US" sz="1000" dirty="0"/>
              <a:t>You may not be able to use HEC-HMS if the downstream reaches lead to complicated routing.  For example, high stages resulting from the dam break may overtop levees; the program does not explicitly represent levees.  Also, the program cannot model backwater and significant volume may be temporarily stored in tributaries.</a:t>
            </a:r>
          </a:p>
          <a:p>
            <a:endParaRPr lang="en-US" sz="1000" dirty="0"/>
          </a:p>
          <a:p>
            <a:r>
              <a:rPr lang="en-US" sz="1000" dirty="0"/>
              <a:t>The stage estimates from downstream routing within HEC-HMS are generally not good enough for floodplain mapping.  If you require floodplain maps then you will need to do the downstream routing using HEC-RAS.</a:t>
            </a:r>
          </a:p>
          <a:p>
            <a:endParaRPr lang="en-US" sz="1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48131" name="Rectangle 7"/>
          <p:cNvSpPr>
            <a:spLocks noGrp="1" noChangeArrowheads="1"/>
          </p:cNvSpPr>
          <p:nvPr>
            <p:ph type="sldNum" sz="quarter" idx="5"/>
          </p:nvPr>
        </p:nvSpPr>
        <p:spPr>
          <a:noFill/>
        </p:spPr>
        <p:txBody>
          <a:bodyPr/>
          <a:lstStyle/>
          <a:p>
            <a:fld id="{3ED01C05-3BF1-48EC-A044-BEEBABD0DE7C}" type="slidenum">
              <a:rPr lang="en-US" smtClean="0"/>
              <a:pPr/>
              <a:t>19</a:t>
            </a:fld>
            <a:endParaRPr lang="en-US" smtClean="0"/>
          </a:p>
        </p:txBody>
      </p:sp>
      <p:sp>
        <p:nvSpPr>
          <p:cNvPr id="48132" name="Rectangle 2"/>
          <p:cNvSpPr>
            <a:spLocks noGrp="1" noRot="1" noChangeAspect="1" noChangeArrowheads="1" noTextEdit="1"/>
          </p:cNvSpPr>
          <p:nvPr>
            <p:ph type="sldImg"/>
          </p:nvPr>
        </p:nvSpPr>
        <p:spPr>
          <a:xfrm>
            <a:off x="803275" y="685800"/>
            <a:ext cx="5180013" cy="3886200"/>
          </a:xfrm>
          <a:ln/>
        </p:spPr>
      </p:sp>
      <p:sp>
        <p:nvSpPr>
          <p:cNvPr id="48133" name="Rectangle 3"/>
          <p:cNvSpPr>
            <a:spLocks noGrp="1" noChangeArrowheads="1"/>
          </p:cNvSpPr>
          <p:nvPr>
            <p:ph type="body" idx="1"/>
          </p:nvPr>
        </p:nvSpPr>
        <p:spPr>
          <a:noFill/>
          <a:ln/>
        </p:spPr>
        <p:txBody>
          <a:bodyPr/>
          <a:lstStyle/>
          <a:p>
            <a:r>
              <a:rPr lang="en-US" dirty="0" smtClean="0"/>
              <a:t>HEC-RAS can be used to model both overtopping as well as piping failure breaches for earthen dams.  Additionally, the more instantaneous type of failures of concrete dams (generally occurring from earthquakes) can also be modeled.  The resulting flood wave is routed downstream using the unsteady flow equations.  Inundation mapping of the resulting flood can be done with the HEC-</a:t>
            </a:r>
            <a:r>
              <a:rPr lang="en-US" dirty="0" err="1" smtClean="0"/>
              <a:t>GeoRAS</a:t>
            </a:r>
            <a:r>
              <a:rPr lang="en-US" dirty="0" smtClean="0"/>
              <a:t> program (companion product to HEC-RAS) when GIS data (terrain data) are available.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 – Failure can be caused by a variety of problems.</a:t>
            </a:r>
            <a:r>
              <a:rPr lang="en-US" baseline="0" dirty="0" smtClean="0"/>
              <a:t> </a:t>
            </a:r>
            <a:r>
              <a:rPr lang="en-US" baseline="0" dirty="0" err="1" smtClean="0"/>
              <a:t>Geotech</a:t>
            </a:r>
            <a:r>
              <a:rPr lang="en-US" baseline="0" dirty="0" smtClean="0"/>
              <a:t>, structural, Manmade, Hydrologic, </a:t>
            </a:r>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49155" name="Rectangle 7"/>
          <p:cNvSpPr>
            <a:spLocks noGrp="1" noChangeArrowheads="1"/>
          </p:cNvSpPr>
          <p:nvPr>
            <p:ph type="sldNum" sz="quarter" idx="5"/>
          </p:nvPr>
        </p:nvSpPr>
        <p:spPr>
          <a:noFill/>
        </p:spPr>
        <p:txBody>
          <a:bodyPr/>
          <a:lstStyle/>
          <a:p>
            <a:fld id="{18CB1BB4-5854-4509-94E4-45058E517B3C}" type="slidenum">
              <a:rPr lang="en-US" smtClean="0"/>
              <a:pPr/>
              <a:t>20</a:t>
            </a:fld>
            <a:endParaRPr lang="en-US" smtClean="0"/>
          </a:p>
        </p:txBody>
      </p:sp>
      <p:sp>
        <p:nvSpPr>
          <p:cNvPr id="49156" name="Rectangle 2"/>
          <p:cNvSpPr>
            <a:spLocks noGrp="1" noRot="1" noChangeAspect="1" noChangeArrowheads="1" noTextEdit="1"/>
          </p:cNvSpPr>
          <p:nvPr>
            <p:ph type="sldImg"/>
          </p:nvPr>
        </p:nvSpPr>
        <p:spPr>
          <a:xfrm>
            <a:off x="803275" y="685800"/>
            <a:ext cx="5180013" cy="3886200"/>
          </a:xfrm>
          <a:ln/>
        </p:spPr>
      </p:sp>
      <p:sp>
        <p:nvSpPr>
          <p:cNvPr id="49157" name="Rectangle 3"/>
          <p:cNvSpPr>
            <a:spLocks noGrp="1" noChangeArrowheads="1"/>
          </p:cNvSpPr>
          <p:nvPr>
            <p:ph type="body" idx="1"/>
          </p:nvPr>
        </p:nvSpPr>
        <p:spPr>
          <a:xfrm>
            <a:off x="686098" y="4717144"/>
            <a:ext cx="5485805" cy="3740452"/>
          </a:xfrm>
          <a:noFill/>
          <a:ln/>
        </p:spPr>
        <p:txBody>
          <a:bodyPr/>
          <a:lstStyle/>
          <a:p>
            <a:r>
              <a:rPr lang="en-US" dirty="0" smtClean="0"/>
              <a:t>The formation of a breach can be simulated in two types of structures:  inline and lateral.   The parameters and hydraulic computations for the breaches are the same.  A reservoir is usually modeled as “inline”; that is, its geometry is described with cross sections.  This allows dynamic routing of the flood wave through the reservoir.</a:t>
            </a:r>
          </a:p>
          <a:p>
            <a:r>
              <a:rPr lang="en-US" dirty="0" smtClean="0"/>
              <a:t>Alternatively, the reservoir can be described as a “storage area” for which the geometry is described by an elevation-volume relationship.  Level-pool hydrologic routing within the reservoir is done for this situation.  (See Goodell</a:t>
            </a:r>
            <a:r>
              <a:rPr lang="en-US" baseline="30000" dirty="0" smtClean="0"/>
              <a:t>1</a:t>
            </a:r>
            <a:r>
              <a:rPr lang="en-US" dirty="0" smtClean="0"/>
              <a:t>)</a:t>
            </a:r>
          </a:p>
          <a:p>
            <a:r>
              <a:rPr lang="en-US" dirty="0" smtClean="0"/>
              <a:t>There must be at least two cross sections between the storage area and the dam.  The first cross section is associated with the storage area and the second is associated with the inline structure that represents the dam.  These two cross sections should be large, “reservoir-sized” cross sections.</a:t>
            </a:r>
          </a:p>
          <a:p>
            <a:r>
              <a:rPr lang="en-US" dirty="0" smtClean="0"/>
              <a:t>A lateral structure may be a levee that overtops and does not fail, or possibly fails (depending on user input data).  The levee is connected to a neighboring reach or storage area.</a:t>
            </a:r>
          </a:p>
          <a:p>
            <a:endParaRPr lang="en-US" dirty="0" smtClean="0"/>
          </a:p>
          <a:p>
            <a:r>
              <a:rPr lang="en-US" baseline="30000" dirty="0" smtClean="0"/>
              <a:t>1</a:t>
            </a:r>
            <a:r>
              <a:rPr lang="en-US" dirty="0" smtClean="0"/>
              <a:t>Goodell, Christopher R.  “Dam Break Modeling for Tandem Reservoirs – a Case Study using HEC-RAS and HEC-HMS,” Presented at the ASCE World Water &amp; Environmental Resources Congress 2005, EWRI, Anchorage, AK, 15-19 May 2005.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0179" name="Rectangle 7"/>
          <p:cNvSpPr>
            <a:spLocks noGrp="1" noChangeArrowheads="1"/>
          </p:cNvSpPr>
          <p:nvPr>
            <p:ph type="sldNum" sz="quarter" idx="5"/>
          </p:nvPr>
        </p:nvSpPr>
        <p:spPr>
          <a:noFill/>
        </p:spPr>
        <p:txBody>
          <a:bodyPr/>
          <a:lstStyle/>
          <a:p>
            <a:fld id="{CFA54212-376F-43A4-B7BE-49A0B3D102FD}" type="slidenum">
              <a:rPr lang="en-US" smtClean="0"/>
              <a:pPr/>
              <a:t>21</a:t>
            </a:fld>
            <a:endParaRPr lang="en-US" smtClean="0"/>
          </a:p>
        </p:txBody>
      </p:sp>
      <p:sp>
        <p:nvSpPr>
          <p:cNvPr id="50180" name="Rectangle 2"/>
          <p:cNvSpPr>
            <a:spLocks noGrp="1" noRot="1" noChangeAspect="1" noChangeArrowheads="1" noTextEdit="1"/>
          </p:cNvSpPr>
          <p:nvPr>
            <p:ph type="sldImg"/>
          </p:nvPr>
        </p:nvSpPr>
        <p:spPr>
          <a:xfrm>
            <a:off x="777875" y="685800"/>
            <a:ext cx="5456238" cy="4094163"/>
          </a:xfrm>
          <a:ln/>
        </p:spPr>
      </p:sp>
      <p:sp>
        <p:nvSpPr>
          <p:cNvPr id="50181" name="Rectangle 3"/>
          <p:cNvSpPr>
            <a:spLocks noGrp="1" noChangeArrowheads="1"/>
          </p:cNvSpPr>
          <p:nvPr>
            <p:ph type="body" idx="1"/>
          </p:nvPr>
        </p:nvSpPr>
        <p:spPr>
          <a:xfrm>
            <a:off x="500062" y="5128382"/>
            <a:ext cx="5786438" cy="3329214"/>
          </a:xfrm>
          <a:noFill/>
          <a:ln/>
        </p:spPr>
        <p:txBody>
          <a:bodyPr/>
          <a:lstStyle/>
          <a:p>
            <a:r>
              <a:rPr lang="en-US" smtClean="0"/>
              <a:t>Most dam failures occur during some type of event that has caused a significant rise in the water surface elevation behind the dam.  When performing an analysis of a dam for evaluation of the risks and uncertainties associated with the dams failure, generally extreme events, such as the PMF are analyzed.  If the Dam is considered to be a “High Hazard” dam, meaning there is a population at risk downstream if the dam were to fail, then the PMF is considered to be the design event for the dam.  If the dam is not considered to be a “High Hazard” dam, then often a smaller event is considered to be the design event, such as ½ the PMF, or even lower depending on the type and location of the dam.  </a:t>
            </a:r>
          </a:p>
          <a:p>
            <a:endParaRPr lang="en-US" smtClean="0"/>
          </a:p>
          <a:p>
            <a:r>
              <a:rPr lang="en-US" smtClean="0"/>
              <a:t>Other types of events can also cause dam failures, such as the failure of an upstream dam, or a landslide that occurs above the dam.  It is also good to look at other lesser events, such as the 100 year event, which may still be a very significant event for many dams.</a:t>
            </a:r>
          </a:p>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1203" name="Rectangle 7"/>
          <p:cNvSpPr>
            <a:spLocks noGrp="1" noChangeArrowheads="1"/>
          </p:cNvSpPr>
          <p:nvPr>
            <p:ph type="sldNum" sz="quarter" idx="5"/>
          </p:nvPr>
        </p:nvSpPr>
        <p:spPr>
          <a:noFill/>
        </p:spPr>
        <p:txBody>
          <a:bodyPr/>
          <a:lstStyle/>
          <a:p>
            <a:fld id="{987FD199-5BFA-4909-839A-CB597A97DAD5}" type="slidenum">
              <a:rPr lang="en-US" smtClean="0"/>
              <a:pPr/>
              <a:t>22</a:t>
            </a:fld>
            <a:endParaRPr lang="en-US" smtClean="0"/>
          </a:p>
        </p:txBody>
      </p:sp>
      <p:sp>
        <p:nvSpPr>
          <p:cNvPr id="51204" name="Rectangle 2"/>
          <p:cNvSpPr>
            <a:spLocks noGrp="1" noRot="1" noChangeAspect="1" noChangeArrowheads="1" noTextEdit="1"/>
          </p:cNvSpPr>
          <p:nvPr>
            <p:ph type="sldImg"/>
          </p:nvPr>
        </p:nvSpPr>
        <p:spPr>
          <a:xfrm>
            <a:off x="777875" y="685800"/>
            <a:ext cx="5456238" cy="4094163"/>
          </a:xfrm>
          <a:ln/>
        </p:spPr>
      </p:sp>
      <p:sp>
        <p:nvSpPr>
          <p:cNvPr id="51205" name="Rectangle 3"/>
          <p:cNvSpPr>
            <a:spLocks noGrp="1" noChangeArrowheads="1"/>
          </p:cNvSpPr>
          <p:nvPr>
            <p:ph type="body" idx="1"/>
          </p:nvPr>
        </p:nvSpPr>
        <p:spPr>
          <a:xfrm>
            <a:off x="500062" y="5128382"/>
            <a:ext cx="5786438" cy="3329214"/>
          </a:xfrm>
          <a:noFill/>
          <a:ln/>
        </p:spPr>
        <p:txBody>
          <a:bodyPr/>
          <a:lstStyle/>
          <a:p>
            <a:r>
              <a:rPr lang="en-US" dirty="0" smtClean="0"/>
              <a:t>Many Dams have also failed while there was no significant hydrologic event occurring.  These are called “Sunny Day” failures.  Generally, when we think of Sunny Day Breach events, we think of piping failures such as occurred at Teton Dam.  These typically begin with small leaks through the embankment, usually because of poor design/placement of soils.  The leaks quickly erode material on the downstream face of the dam.  The rate of breach development can be alarming as more and more soil is eroded from within the dam.  Finally the crest of the dam slumps into the void, creating a wedge –shaped opening n the embankment.  Sunny Day events are usually not associated with a particular flood event, although the increase in pool elevation resulting from an incoming flood wave could produce enough head on a weak point in the dam to induce piping.   Other sunny day events include embankment slides, earthquakes (liquefaction, crest slumping, uplift), planned removal and demolition, and acts of war.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3251" name="Rectangle 7"/>
          <p:cNvSpPr>
            <a:spLocks noGrp="1" noChangeArrowheads="1"/>
          </p:cNvSpPr>
          <p:nvPr>
            <p:ph type="sldNum" sz="quarter" idx="5"/>
          </p:nvPr>
        </p:nvSpPr>
        <p:spPr>
          <a:noFill/>
        </p:spPr>
        <p:txBody>
          <a:bodyPr/>
          <a:lstStyle/>
          <a:p>
            <a:fld id="{0EFD3222-173E-4C32-87E1-75C0FE1DB0BB}" type="slidenum">
              <a:rPr lang="en-US" smtClean="0"/>
              <a:pPr/>
              <a:t>23</a:t>
            </a:fld>
            <a:endParaRPr lang="en-US" smtClean="0"/>
          </a:p>
        </p:txBody>
      </p:sp>
      <p:sp>
        <p:nvSpPr>
          <p:cNvPr id="53252" name="Rectangle 2"/>
          <p:cNvSpPr>
            <a:spLocks noGrp="1" noRot="1" noChangeAspect="1" noChangeArrowheads="1" noTextEdit="1"/>
          </p:cNvSpPr>
          <p:nvPr>
            <p:ph type="sldImg"/>
          </p:nvPr>
        </p:nvSpPr>
        <p:spPr>
          <a:xfrm>
            <a:off x="803275" y="685800"/>
            <a:ext cx="5180013" cy="3886200"/>
          </a:xfrm>
          <a:ln/>
        </p:spPr>
      </p:sp>
      <p:sp>
        <p:nvSpPr>
          <p:cNvPr id="53253" name="Rectangle 3"/>
          <p:cNvSpPr>
            <a:spLocks noGrp="1" noChangeArrowheads="1"/>
          </p:cNvSpPr>
          <p:nvPr>
            <p:ph type="body" idx="1"/>
          </p:nvPr>
        </p:nvSpPr>
        <p:spPr>
          <a:xfrm>
            <a:off x="357188" y="4572000"/>
            <a:ext cx="6143625" cy="3896179"/>
          </a:xfrm>
          <a:noFill/>
          <a:ln/>
        </p:spPr>
        <p:txBody>
          <a:bodyPr/>
          <a:lstStyle/>
          <a:p>
            <a:r>
              <a:rPr lang="en-US" i="1" dirty="0" smtClean="0">
                <a:cs typeface="Times New Roman" pitchFamily="18" charset="0"/>
              </a:rPr>
              <a:t>Center Station - </a:t>
            </a:r>
            <a:r>
              <a:rPr lang="en-US" dirty="0" smtClean="0">
                <a:cs typeface="Times New Roman" pitchFamily="18" charset="0"/>
              </a:rPr>
              <a:t>  This field is used to enter the cross section stationing of the centerline of the breach. </a:t>
            </a:r>
          </a:p>
          <a:p>
            <a:r>
              <a:rPr lang="en-US" i="1" dirty="0" smtClean="0">
                <a:cs typeface="Times New Roman" pitchFamily="18" charset="0"/>
              </a:rPr>
              <a:t>Final Bottom Width</a:t>
            </a:r>
            <a:r>
              <a:rPr lang="en-US" dirty="0" smtClean="0">
                <a:cs typeface="Times New Roman" pitchFamily="18" charset="0"/>
              </a:rPr>
              <a:t> -   Bottom width of the breach when it has reached its maximum size.</a:t>
            </a:r>
          </a:p>
          <a:p>
            <a:r>
              <a:rPr lang="en-US" i="1" dirty="0" smtClean="0">
                <a:cs typeface="Times New Roman" pitchFamily="18" charset="0"/>
              </a:rPr>
              <a:t>Final Bottom Elevation</a:t>
            </a:r>
            <a:r>
              <a:rPr lang="en-US" dirty="0" smtClean="0">
                <a:cs typeface="Times New Roman" pitchFamily="18" charset="0"/>
              </a:rPr>
              <a:t> -  Bottom elevation of the breach when it has reached its maximum size.</a:t>
            </a:r>
          </a:p>
          <a:p>
            <a:r>
              <a:rPr lang="en-US" i="1" dirty="0" smtClean="0">
                <a:cs typeface="Times New Roman" pitchFamily="18" charset="0"/>
              </a:rPr>
              <a:t>Left Side Slope</a:t>
            </a:r>
            <a:r>
              <a:rPr lang="en-US" dirty="0" smtClean="0">
                <a:cs typeface="Times New Roman" pitchFamily="18" charset="0"/>
              </a:rPr>
              <a:t> - Left side slope for the trapezoid that will represent the final breach shape. Side slopes are entered in values representing the horizontal to vertical ratio.</a:t>
            </a:r>
          </a:p>
          <a:p>
            <a:r>
              <a:rPr lang="en-US" i="1" dirty="0" smtClean="0">
                <a:cs typeface="Times New Roman" pitchFamily="18" charset="0"/>
              </a:rPr>
              <a:t>Right Side Slope</a:t>
            </a:r>
            <a:r>
              <a:rPr lang="en-US" dirty="0" smtClean="0">
                <a:cs typeface="Times New Roman" pitchFamily="18" charset="0"/>
              </a:rPr>
              <a:t> - Right side slope for the trapezoid that will represent the final breach shape. Side slopes are entered in values representing the horizontal to vertical ratio. </a:t>
            </a:r>
          </a:p>
          <a:p>
            <a:r>
              <a:rPr lang="en-US" i="1" dirty="0" smtClean="0">
                <a:cs typeface="Times New Roman" pitchFamily="18" charset="0"/>
              </a:rPr>
              <a:t>Breach Weir Coefficient</a:t>
            </a:r>
            <a:r>
              <a:rPr lang="en-US" dirty="0" smtClean="0">
                <a:cs typeface="Times New Roman" pitchFamily="18" charset="0"/>
              </a:rPr>
              <a:t> –Weir coefficient used for overtopping (weir) flow in the breach area.</a:t>
            </a:r>
            <a:endParaRPr lang="en-US" i="1" dirty="0" smtClean="0">
              <a:cs typeface="Times New Roman" pitchFamily="18" charset="0"/>
            </a:endParaRPr>
          </a:p>
          <a:p>
            <a:r>
              <a:rPr lang="en-US" i="1" dirty="0" smtClean="0">
                <a:cs typeface="Times New Roman" pitchFamily="18" charset="0"/>
              </a:rPr>
              <a:t>Failure Mode</a:t>
            </a:r>
            <a:r>
              <a:rPr lang="en-US" dirty="0" smtClean="0">
                <a:cs typeface="Times New Roman" pitchFamily="18" charset="0"/>
              </a:rPr>
              <a:t> - This option allows the user to choose between two different failure modes, an Overtopping failure and a Piping failure. </a:t>
            </a:r>
            <a:endParaRPr lang="en-US" dirty="0" smtClean="0">
              <a:latin typeface="Tms Rmn 10pt" charset="0"/>
              <a:cs typeface="Times New Roman" pitchFamily="18" charset="0"/>
            </a:endParaRPr>
          </a:p>
          <a:p>
            <a:r>
              <a:rPr lang="en-US" i="1" dirty="0" smtClean="0">
                <a:cs typeface="Times New Roman" pitchFamily="18" charset="0"/>
              </a:rPr>
              <a:t>Piping Coefficient</a:t>
            </a:r>
            <a:r>
              <a:rPr lang="en-US" dirty="0" smtClean="0">
                <a:cs typeface="Times New Roman" pitchFamily="18" charset="0"/>
              </a:rPr>
              <a:t> - If a piping failure mode is selected, the user must enter a piping coefficient. </a:t>
            </a:r>
          </a:p>
          <a:p>
            <a:r>
              <a:rPr lang="en-US" i="1" dirty="0" smtClean="0">
                <a:cs typeface="Times New Roman" pitchFamily="18" charset="0"/>
              </a:rPr>
              <a:t>Initial Piping Elev</a:t>
            </a:r>
            <a:r>
              <a:rPr lang="en-US" dirty="0" smtClean="0">
                <a:cs typeface="Times New Roman" pitchFamily="18" charset="0"/>
              </a:rPr>
              <a:t>. - If a piping failure mode is selected, the user must enter an initial piping elevation. </a:t>
            </a:r>
          </a:p>
          <a:p>
            <a:r>
              <a:rPr lang="en-US" i="1" dirty="0" smtClean="0">
                <a:cs typeface="Times New Roman" pitchFamily="18" charset="0"/>
              </a:rPr>
              <a:t>Trigger Failure At</a:t>
            </a:r>
            <a:r>
              <a:rPr lang="en-US" dirty="0" smtClean="0">
                <a:cs typeface="Times New Roman" pitchFamily="18" charset="0"/>
              </a:rPr>
              <a:t> - This field is used to select one of two trigger methods for initiating the breach.  The two trigger methods are a water surface elevation or a specific time and date.</a:t>
            </a:r>
            <a:endParaRPr lang="en-US" dirty="0" smtClean="0">
              <a:latin typeface="Tms Rmn 10pt" charset="0"/>
              <a:cs typeface="Times New Roman" pitchFamily="18" charset="0"/>
            </a:endParaRPr>
          </a:p>
          <a:p>
            <a:r>
              <a:rPr lang="en-US" i="1" dirty="0" smtClean="0">
                <a:cs typeface="Times New Roman" pitchFamily="18" charset="0"/>
              </a:rPr>
              <a:t>Starting WS</a:t>
            </a:r>
            <a:r>
              <a:rPr lang="en-US" dirty="0" smtClean="0">
                <a:cs typeface="Times New Roman" pitchFamily="18" charset="0"/>
              </a:rPr>
              <a:t> - If the user selects water surface elevation for the failure trigger mode, then this field must be entered.  This field represents the water surface elevation at which the breach should begin to occur.</a:t>
            </a:r>
            <a:endParaRPr lang="en-US" dirty="0" smtClean="0">
              <a:latin typeface="Tms Rmn 10pt" charset="0"/>
              <a:cs typeface="Times New Roman" pitchFamily="18" charset="0"/>
            </a:endParaRPr>
          </a:p>
          <a:p>
            <a:r>
              <a:rPr lang="en-US" i="1" dirty="0" smtClean="0">
                <a:cs typeface="Times New Roman" pitchFamily="18" charset="0"/>
              </a:rPr>
              <a:t>Start Date</a:t>
            </a:r>
            <a:r>
              <a:rPr lang="en-US" dirty="0" smtClean="0">
                <a:cs typeface="Times New Roman" pitchFamily="18" charset="0"/>
              </a:rPr>
              <a:t> - If the user selects a starting date and time as the failure trigger mode, then this field must be entered.  This field is used to enter the date at which the breach will begin to occur.</a:t>
            </a:r>
            <a:endParaRPr lang="en-US" dirty="0" smtClean="0">
              <a:latin typeface="Tms Rmn 10pt" charset="0"/>
              <a:cs typeface="Times New Roman" pitchFamily="18" charset="0"/>
            </a:endParaRPr>
          </a:p>
          <a:p>
            <a:r>
              <a:rPr lang="en-US" i="1" dirty="0" smtClean="0">
                <a:cs typeface="Times New Roman" pitchFamily="18" charset="0"/>
              </a:rPr>
              <a:t>Start Time</a:t>
            </a:r>
            <a:r>
              <a:rPr lang="en-US" dirty="0" smtClean="0">
                <a:cs typeface="Times New Roman" pitchFamily="18" charset="0"/>
              </a:rPr>
              <a:t> - If the user selects a starting date and time as the failure trigger mode, then this field must be entered.  This field is used to enter the time at which the breach will begin to occur.</a:t>
            </a:r>
            <a:endParaRPr lang="en-US" dirty="0" smtClean="0">
              <a:latin typeface="Tms Rmn 10pt" charset="0"/>
              <a:cs typeface="Times New Roman" pitchFamily="18" charset="0"/>
            </a:endParaRPr>
          </a:p>
          <a:p>
            <a:r>
              <a:rPr lang="en-US" dirty="0" smtClean="0">
                <a:cs typeface="Times New Roman" pitchFamily="18" charset="0"/>
              </a:rPr>
              <a:t> </a:t>
            </a:r>
            <a:endParaRPr lang="en-US" dirty="0" smtClean="0">
              <a:latin typeface="Tms Rmn 10pt" charset="0"/>
              <a:cs typeface="Times New Roman" pitchFamily="18" charset="0"/>
            </a:endParaRPr>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4275" name="Rectangle 7"/>
          <p:cNvSpPr>
            <a:spLocks noGrp="1" noChangeArrowheads="1"/>
          </p:cNvSpPr>
          <p:nvPr>
            <p:ph type="sldNum" sz="quarter" idx="5"/>
          </p:nvPr>
        </p:nvSpPr>
        <p:spPr>
          <a:noFill/>
        </p:spPr>
        <p:txBody>
          <a:bodyPr/>
          <a:lstStyle/>
          <a:p>
            <a:fld id="{2C8DC0B1-67D7-4E36-BF1A-5087A79C807E}" type="slidenum">
              <a:rPr lang="en-US" smtClean="0"/>
              <a:pPr/>
              <a:t>24</a:t>
            </a:fld>
            <a:endParaRPr lang="en-US" smtClean="0"/>
          </a:p>
        </p:txBody>
      </p:sp>
      <p:sp>
        <p:nvSpPr>
          <p:cNvPr id="54276" name="Rectangle 2"/>
          <p:cNvSpPr>
            <a:spLocks noGrp="1" noRot="1" noChangeAspect="1" noChangeArrowheads="1" noTextEdit="1"/>
          </p:cNvSpPr>
          <p:nvPr>
            <p:ph type="sldImg"/>
          </p:nvPr>
        </p:nvSpPr>
        <p:spPr>
          <a:xfrm>
            <a:off x="803275" y="685800"/>
            <a:ext cx="5180013" cy="3886200"/>
          </a:xfrm>
          <a:ln/>
        </p:spPr>
      </p:sp>
      <p:sp>
        <p:nvSpPr>
          <p:cNvPr id="54277" name="Rectangle 3"/>
          <p:cNvSpPr>
            <a:spLocks noGrp="1" noChangeArrowheads="1"/>
          </p:cNvSpPr>
          <p:nvPr>
            <p:ph type="body" idx="1"/>
          </p:nvPr>
        </p:nvSpPr>
        <p:spPr>
          <a:noFill/>
          <a:ln/>
        </p:spPr>
        <p:txBody>
          <a:bodyPr/>
          <a:lstStyle/>
          <a:p>
            <a:r>
              <a:rPr lang="en-US" smtClean="0"/>
              <a:t>By clicking on the </a:t>
            </a:r>
            <a:r>
              <a:rPr lang="en-US" b="1" smtClean="0"/>
              <a:t>Breach Progression</a:t>
            </a:r>
            <a:r>
              <a:rPr lang="en-US" smtClean="0"/>
              <a:t> button,  the above editor will be shown.  By default, the breach growth is assumed to be linear from start to maximum size (Full Formation Time).  However, a non-linear breach growth curve can be entered.  This is done by</a:t>
            </a:r>
            <a:r>
              <a:rPr lang="en-US" smtClean="0">
                <a:cs typeface="Times New Roman" pitchFamily="18" charset="0"/>
              </a:rPr>
              <a:t> entering a Time Fraction (from zero to 1.0) and a Breach Fraction (from zero to 1.0).  The user-entered data is plotted in the graphic next to the table.  The breach progression curve is then used during the breach formation time to adjust the growth rate of the breach.  </a:t>
            </a:r>
            <a:endParaRPr lang="en-US" smtClean="0">
              <a:latin typeface="Tms Rmn 10pt" charset="0"/>
              <a:cs typeface="Times New Roman" pitchFamily="18" charset="0"/>
            </a:endParaRPr>
          </a:p>
          <a:p>
            <a:endParaRPr lang="en-US" smtClean="0"/>
          </a:p>
          <a:p>
            <a:r>
              <a:rPr lang="en-US" smtClean="0"/>
              <a:t>In addition to adjusting the curve in order to have a more realistic breach growth, the curve can sometimes be used in order to improve stability.  If the program is having stability problems during part of the breach growth, the rate of growth during that time can be reduced by adjusting the curve.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6323" name="Rectangle 7"/>
          <p:cNvSpPr>
            <a:spLocks noGrp="1" noChangeArrowheads="1"/>
          </p:cNvSpPr>
          <p:nvPr>
            <p:ph type="sldNum" sz="quarter" idx="5"/>
          </p:nvPr>
        </p:nvSpPr>
        <p:spPr>
          <a:noFill/>
        </p:spPr>
        <p:txBody>
          <a:bodyPr/>
          <a:lstStyle/>
          <a:p>
            <a:fld id="{9BEF956C-C7FA-4247-9F05-FA34BE5E2D32}" type="slidenum">
              <a:rPr lang="en-US" smtClean="0"/>
              <a:pPr/>
              <a:t>25</a:t>
            </a:fld>
            <a:endParaRPr lang="en-US" smtClean="0"/>
          </a:p>
        </p:txBody>
      </p:sp>
      <p:sp>
        <p:nvSpPr>
          <p:cNvPr id="56324" name="Rectangle 2"/>
          <p:cNvSpPr>
            <a:spLocks noGrp="1" noRot="1" noChangeAspect="1" noChangeArrowheads="1" noTextEdit="1"/>
          </p:cNvSpPr>
          <p:nvPr>
            <p:ph type="sldImg"/>
          </p:nvPr>
        </p:nvSpPr>
        <p:spPr>
          <a:xfrm>
            <a:off x="803275" y="685800"/>
            <a:ext cx="5180013" cy="3886200"/>
          </a:xfrm>
          <a:ln/>
        </p:spPr>
      </p:sp>
      <p:sp>
        <p:nvSpPr>
          <p:cNvPr id="56325" name="Rectangle 3"/>
          <p:cNvSpPr>
            <a:spLocks noGrp="1" noChangeArrowheads="1"/>
          </p:cNvSpPr>
          <p:nvPr>
            <p:ph type="body" idx="1"/>
          </p:nvPr>
        </p:nvSpPr>
        <p:spPr>
          <a:noFill/>
          <a:ln/>
        </p:spPr>
        <p:txBody>
          <a:bodyPr/>
          <a:lstStyle/>
          <a:p>
            <a:r>
              <a:rPr lang="en-US" smtClean="0"/>
              <a:t>This option allows the user to have the breach fill back in during a simulation.  This would most often be used for levee breaches, but could also be used for a dam breach if the user were running a long term simulation or if it was assumed that some effort would be put in place to fill a breach back in during a failure.</a:t>
            </a:r>
          </a:p>
          <a:p>
            <a:r>
              <a:rPr lang="en-US" smtClean="0"/>
              <a:t> </a:t>
            </a:r>
          </a:p>
          <a:p>
            <a:r>
              <a:rPr lang="en-US" smtClean="0"/>
              <a:t>The Breach Repair Option requires the user to enter three pieces of information:</a:t>
            </a:r>
          </a:p>
          <a:p>
            <a:endParaRPr lang="en-US" b="1" smtClean="0"/>
          </a:p>
          <a:p>
            <a:r>
              <a:rPr lang="en-US" b="1" smtClean="0"/>
              <a:t>Number of hours after full breach to start repair:</a:t>
            </a:r>
            <a:r>
              <a:rPr lang="en-US" smtClean="0"/>
              <a:t>  This field is used to enter the amount of time (in hours) it takes to start the repair process after the breach has occurred.</a:t>
            </a:r>
            <a:endParaRPr lang="en-US" b="1" smtClean="0"/>
          </a:p>
          <a:p>
            <a:r>
              <a:rPr lang="en-US" b="1" smtClean="0"/>
              <a:t>Total repair time (hours):</a:t>
            </a:r>
            <a:r>
              <a:rPr lang="en-US" smtClean="0"/>
              <a:t>  This field is used to enter the total amount of time that it will take to perform the breach repair, in hours.</a:t>
            </a:r>
            <a:endParaRPr lang="en-US" b="1" smtClean="0"/>
          </a:p>
          <a:p>
            <a:r>
              <a:rPr lang="en-US" b="1" smtClean="0"/>
              <a:t>Final filled in elevation: </a:t>
            </a:r>
            <a:r>
              <a:rPr lang="en-US" smtClean="0"/>
              <a:t>This field is used to enter the top elevation of the final repaired breach.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9395" name="Rectangle 7"/>
          <p:cNvSpPr>
            <a:spLocks noGrp="1" noChangeArrowheads="1"/>
          </p:cNvSpPr>
          <p:nvPr>
            <p:ph type="sldNum" sz="quarter" idx="5"/>
          </p:nvPr>
        </p:nvSpPr>
        <p:spPr>
          <a:noFill/>
        </p:spPr>
        <p:txBody>
          <a:bodyPr/>
          <a:lstStyle/>
          <a:p>
            <a:fld id="{BA380AD0-CAAB-4A6E-989C-AC1403180188}" type="slidenum">
              <a:rPr lang="en-US" smtClean="0"/>
              <a:pPr/>
              <a:t>26</a:t>
            </a:fld>
            <a:endParaRPr lang="en-US" smtClean="0"/>
          </a:p>
        </p:txBody>
      </p:sp>
      <p:sp>
        <p:nvSpPr>
          <p:cNvPr id="59396" name="Rectangle 2"/>
          <p:cNvSpPr>
            <a:spLocks noGrp="1" noRot="1" noChangeAspect="1" noChangeArrowheads="1" noTextEdit="1"/>
          </p:cNvSpPr>
          <p:nvPr>
            <p:ph type="sldImg"/>
          </p:nvPr>
        </p:nvSpPr>
        <p:spPr>
          <a:xfrm>
            <a:off x="803275" y="685800"/>
            <a:ext cx="5180013" cy="3886200"/>
          </a:xfrm>
          <a:ln/>
        </p:spPr>
      </p:sp>
      <p:sp>
        <p:nvSpPr>
          <p:cNvPr id="59397" name="Rectangle 3"/>
          <p:cNvSpPr>
            <a:spLocks noGrp="1" noChangeArrowheads="1"/>
          </p:cNvSpPr>
          <p:nvPr>
            <p:ph type="body" idx="1"/>
          </p:nvPr>
        </p:nvSpPr>
        <p:spPr>
          <a:noFill/>
          <a:ln/>
        </p:spPr>
        <p:txBody>
          <a:bodyPr/>
          <a:lstStyle/>
          <a:p>
            <a:r>
              <a:rPr lang="en-US" smtClean="0"/>
              <a:t>Several plots and tables are available for evaluating the results of a dam break analysis within HEC-RAS.  Graphics include cross section, profile, and 3 dimensional plots, all of which can be animated on a time step by time step basis in order to visualize the propagation of the flood wave.  Hydrographs can be viewed at any location for which the user requested hydrograph output.  Additionally the user can view Tabular output, general profile output, and export the results to the GIS for Inundation Mapping.</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0419" name="Rectangle 7"/>
          <p:cNvSpPr>
            <a:spLocks noGrp="1" noChangeArrowheads="1"/>
          </p:cNvSpPr>
          <p:nvPr>
            <p:ph type="sldNum" sz="quarter" idx="5"/>
          </p:nvPr>
        </p:nvSpPr>
        <p:spPr>
          <a:noFill/>
        </p:spPr>
        <p:txBody>
          <a:bodyPr/>
          <a:lstStyle/>
          <a:p>
            <a:fld id="{40B6F872-9514-440B-9C61-5736831294D6}" type="slidenum">
              <a:rPr lang="en-US" smtClean="0"/>
              <a:pPr/>
              <a:t>27</a:t>
            </a:fld>
            <a:endParaRPr lang="en-US" smtClean="0"/>
          </a:p>
        </p:txBody>
      </p:sp>
      <p:sp>
        <p:nvSpPr>
          <p:cNvPr id="60420" name="Rectangle 2"/>
          <p:cNvSpPr>
            <a:spLocks noGrp="1" noRot="1" noChangeAspect="1" noChangeArrowheads="1" noTextEdit="1"/>
          </p:cNvSpPr>
          <p:nvPr>
            <p:ph type="sldImg"/>
          </p:nvPr>
        </p:nvSpPr>
        <p:spPr>
          <a:xfrm>
            <a:off x="803275" y="685800"/>
            <a:ext cx="5180013" cy="3886200"/>
          </a:xfrm>
          <a:ln/>
        </p:spPr>
      </p:sp>
      <p:sp>
        <p:nvSpPr>
          <p:cNvPr id="60421" name="Rectangle 3"/>
          <p:cNvSpPr>
            <a:spLocks noGrp="1" noChangeArrowheads="1"/>
          </p:cNvSpPr>
          <p:nvPr>
            <p:ph type="body" idx="1"/>
          </p:nvPr>
        </p:nvSpPr>
        <p:spPr>
          <a:noFill/>
          <a:ln/>
        </p:spPr>
        <p:txBody>
          <a:bodyPr/>
          <a:lstStyle/>
          <a:p>
            <a:r>
              <a:rPr lang="en-US" smtClean="0"/>
              <a:t>An example cross-section plot of a dam while it is breaching is shown in the Figure above.  Additionally, the corresponding water surface profile for the same instance in time is shown in the profile plot above.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1443" name="Rectangle 7"/>
          <p:cNvSpPr>
            <a:spLocks noGrp="1" noChangeArrowheads="1"/>
          </p:cNvSpPr>
          <p:nvPr>
            <p:ph type="sldNum" sz="quarter" idx="5"/>
          </p:nvPr>
        </p:nvSpPr>
        <p:spPr>
          <a:noFill/>
        </p:spPr>
        <p:txBody>
          <a:bodyPr/>
          <a:lstStyle/>
          <a:p>
            <a:fld id="{9B42E6BA-D9D7-4557-9321-EC57CBCE2D61}" type="slidenum">
              <a:rPr lang="en-US" smtClean="0"/>
              <a:pPr/>
              <a:t>28</a:t>
            </a:fld>
            <a:endParaRPr lang="en-US" smtClean="0"/>
          </a:p>
        </p:txBody>
      </p:sp>
      <p:sp>
        <p:nvSpPr>
          <p:cNvPr id="61444" name="Rectangle 2"/>
          <p:cNvSpPr>
            <a:spLocks noGrp="1" noRot="1" noChangeAspect="1" noChangeArrowheads="1" noTextEdit="1"/>
          </p:cNvSpPr>
          <p:nvPr>
            <p:ph type="sldImg"/>
          </p:nvPr>
        </p:nvSpPr>
        <p:spPr>
          <a:xfrm>
            <a:off x="803275" y="685800"/>
            <a:ext cx="5180013" cy="3886200"/>
          </a:xfrm>
          <a:ln/>
        </p:spPr>
      </p:sp>
      <p:sp>
        <p:nvSpPr>
          <p:cNvPr id="61445" name="Rectangle 3"/>
          <p:cNvSpPr>
            <a:spLocks noGrp="1" noChangeArrowheads="1"/>
          </p:cNvSpPr>
          <p:nvPr>
            <p:ph type="body" idx="1"/>
          </p:nvPr>
        </p:nvSpPr>
        <p:spPr>
          <a:noFill/>
          <a:ln/>
        </p:spPr>
        <p:txBody>
          <a:bodyPr/>
          <a:lstStyle/>
          <a:p>
            <a:r>
              <a:rPr lang="en-US" smtClean="0"/>
              <a:t>Under the animation option in HEC-RAS, an animation of the profile plot or the cross section plot can be written out as an AVI.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3491" name="Rectangle 7"/>
          <p:cNvSpPr>
            <a:spLocks noGrp="1" noChangeArrowheads="1"/>
          </p:cNvSpPr>
          <p:nvPr>
            <p:ph type="sldNum" sz="quarter" idx="5"/>
          </p:nvPr>
        </p:nvSpPr>
        <p:spPr>
          <a:noFill/>
        </p:spPr>
        <p:txBody>
          <a:bodyPr/>
          <a:lstStyle/>
          <a:p>
            <a:fld id="{04B0E3A5-098D-48AE-8309-B7742646950A}" type="slidenum">
              <a:rPr lang="en-US" smtClean="0"/>
              <a:pPr/>
              <a:t>29</a:t>
            </a:fld>
            <a:endParaRPr lang="en-US" smtClean="0"/>
          </a:p>
        </p:txBody>
      </p:sp>
      <p:sp>
        <p:nvSpPr>
          <p:cNvPr id="63492" name="Rectangle 2"/>
          <p:cNvSpPr>
            <a:spLocks noGrp="1" noRot="1" noChangeAspect="1" noChangeArrowheads="1" noTextEdit="1"/>
          </p:cNvSpPr>
          <p:nvPr>
            <p:ph type="sldImg"/>
          </p:nvPr>
        </p:nvSpPr>
        <p:spPr>
          <a:xfrm>
            <a:off x="803275" y="685800"/>
            <a:ext cx="5180013" cy="3886200"/>
          </a:xfrm>
          <a:ln/>
        </p:spPr>
      </p:sp>
      <p:sp>
        <p:nvSpPr>
          <p:cNvPr id="63493" name="Rectangle 3"/>
          <p:cNvSpPr>
            <a:spLocks noGrp="1" noChangeArrowheads="1"/>
          </p:cNvSpPr>
          <p:nvPr>
            <p:ph type="body" idx="1"/>
          </p:nvPr>
        </p:nvSpPr>
        <p:spPr>
          <a:noFill/>
          <a:ln/>
        </p:spPr>
        <p:txBody>
          <a:bodyPr/>
          <a:lstStyle/>
          <a:p>
            <a:r>
              <a:rPr lang="en-US" smtClean="0"/>
              <a:t>Stage and flow hydrograph plots can also be viewed for normal cross section locations, as well as bridges/Culverts and the Inline Structure itself.  Shown above is an example plot of the Stage and Flow Hydrographs for a dam )Inline Structure).  Note that Peak flow, stage, and volume statistics at the top of the plot.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58371" name="Rectangle 7"/>
          <p:cNvSpPr>
            <a:spLocks noGrp="1" noChangeArrowheads="1"/>
          </p:cNvSpPr>
          <p:nvPr>
            <p:ph type="sldNum" sz="quarter" idx="5"/>
          </p:nvPr>
        </p:nvSpPr>
        <p:spPr>
          <a:noFill/>
        </p:spPr>
        <p:txBody>
          <a:bodyPr/>
          <a:lstStyle/>
          <a:p>
            <a:fld id="{0CEB5106-2220-4C54-A685-663B4F213588}" type="slidenum">
              <a:rPr lang="en-US" smtClean="0"/>
              <a:pPr/>
              <a:t>3</a:t>
            </a:fld>
            <a:endParaRPr lang="en-US" smtClean="0"/>
          </a:p>
        </p:txBody>
      </p:sp>
      <p:sp>
        <p:nvSpPr>
          <p:cNvPr id="58372" name="Rectangle 2"/>
          <p:cNvSpPr>
            <a:spLocks noGrp="1" noRot="1" noChangeAspect="1" noChangeArrowheads="1" noTextEdit="1"/>
          </p:cNvSpPr>
          <p:nvPr>
            <p:ph type="sldImg"/>
          </p:nvPr>
        </p:nvSpPr>
        <p:spPr>
          <a:xfrm>
            <a:off x="1063625" y="685800"/>
            <a:ext cx="4711700" cy="3533775"/>
          </a:xfrm>
          <a:ln/>
        </p:spPr>
      </p:sp>
      <p:sp>
        <p:nvSpPr>
          <p:cNvPr id="58373" name="Rectangle 3"/>
          <p:cNvSpPr>
            <a:spLocks noGrp="1" noChangeArrowheads="1"/>
          </p:cNvSpPr>
          <p:nvPr>
            <p:ph type="body" idx="1"/>
          </p:nvPr>
        </p:nvSpPr>
        <p:spPr>
          <a:noFill/>
          <a:ln/>
        </p:spPr>
        <p:txBody>
          <a:bodyPr/>
          <a:lstStyle/>
          <a:p>
            <a:pPr eaLnBrk="1" hangingPunct="1"/>
            <a:r>
              <a:rPr lang="en-US" dirty="0" smtClean="0"/>
              <a:t>Type of potential hazard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4515" name="Rectangle 7"/>
          <p:cNvSpPr>
            <a:spLocks noGrp="1" noChangeArrowheads="1"/>
          </p:cNvSpPr>
          <p:nvPr>
            <p:ph type="sldNum" sz="quarter" idx="5"/>
          </p:nvPr>
        </p:nvSpPr>
        <p:spPr>
          <a:noFill/>
        </p:spPr>
        <p:txBody>
          <a:bodyPr/>
          <a:lstStyle/>
          <a:p>
            <a:fld id="{4747FAB1-92BD-441D-B1E2-4DC5DB9F644E}" type="slidenum">
              <a:rPr lang="en-US" smtClean="0"/>
              <a:pPr/>
              <a:t>30</a:t>
            </a:fld>
            <a:endParaRPr lang="en-US" smtClean="0"/>
          </a:p>
        </p:txBody>
      </p:sp>
      <p:sp>
        <p:nvSpPr>
          <p:cNvPr id="64516" name="Rectangle 2"/>
          <p:cNvSpPr>
            <a:spLocks noGrp="1" noRot="1" noChangeAspect="1" noChangeArrowheads="1" noTextEdit="1"/>
          </p:cNvSpPr>
          <p:nvPr>
            <p:ph type="sldImg"/>
          </p:nvPr>
        </p:nvSpPr>
        <p:spPr>
          <a:xfrm>
            <a:off x="803275" y="685800"/>
            <a:ext cx="5180013" cy="3886200"/>
          </a:xfrm>
          <a:ln/>
        </p:spPr>
      </p:sp>
      <p:sp>
        <p:nvSpPr>
          <p:cNvPr id="64517" name="Rectangle 3"/>
          <p:cNvSpPr>
            <a:spLocks noGrp="1" noChangeArrowheads="1"/>
          </p:cNvSpPr>
          <p:nvPr>
            <p:ph type="body" idx="1"/>
          </p:nvPr>
        </p:nvSpPr>
        <p:spPr>
          <a:noFill/>
          <a:ln/>
        </p:spPr>
        <p:txBody>
          <a:bodyPr/>
          <a:lstStyle/>
          <a:p>
            <a:r>
              <a:rPr lang="en-US" dirty="0" smtClean="0"/>
              <a:t>A tabular view of the hydrographs on a Stage and Flow plot can also be viewed by simply pressing the </a:t>
            </a:r>
            <a:r>
              <a:rPr lang="en-US" b="1" dirty="0" smtClean="0"/>
              <a:t>Table</a:t>
            </a:r>
            <a:r>
              <a:rPr lang="en-US" dirty="0" smtClean="0"/>
              <a:t> tab on the window.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7587" name="Rectangle 7"/>
          <p:cNvSpPr>
            <a:spLocks noGrp="1" noChangeArrowheads="1"/>
          </p:cNvSpPr>
          <p:nvPr>
            <p:ph type="sldNum" sz="quarter" idx="5"/>
          </p:nvPr>
        </p:nvSpPr>
        <p:spPr>
          <a:noFill/>
        </p:spPr>
        <p:txBody>
          <a:bodyPr/>
          <a:lstStyle/>
          <a:p>
            <a:fld id="{2907C1FF-DC97-471A-BC8D-BC4FD53DEC5A}" type="slidenum">
              <a:rPr lang="en-US" smtClean="0"/>
              <a:pPr/>
              <a:t>31</a:t>
            </a:fld>
            <a:endParaRPr lang="en-US" smtClean="0"/>
          </a:p>
        </p:txBody>
      </p:sp>
      <p:sp>
        <p:nvSpPr>
          <p:cNvPr id="67588" name="Rectangle 2"/>
          <p:cNvSpPr>
            <a:spLocks noGrp="1" noRot="1" noChangeAspect="1" noChangeArrowheads="1" noTextEdit="1"/>
          </p:cNvSpPr>
          <p:nvPr>
            <p:ph type="sldImg"/>
          </p:nvPr>
        </p:nvSpPr>
        <p:spPr>
          <a:xfrm>
            <a:off x="803275" y="685800"/>
            <a:ext cx="5180013" cy="3886200"/>
          </a:xfrm>
          <a:ln/>
        </p:spPr>
      </p:sp>
      <p:sp>
        <p:nvSpPr>
          <p:cNvPr id="67589"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Arial" pitchFamily="34" charset="0"/>
              </a:rPr>
              <a:t>Computational Time Step ?? </a:t>
            </a:r>
            <a:r>
              <a:rPr lang="en-US" sz="1200" dirty="0" err="1" smtClean="0">
                <a:effectLst/>
                <a:latin typeface="Arial" pitchFamily="34" charset="0"/>
              </a:rPr>
              <a:t>Intervalo</a:t>
            </a:r>
            <a:r>
              <a:rPr lang="en-US" sz="1200" dirty="0" smtClean="0">
                <a:effectLst/>
                <a:latin typeface="Arial" pitchFamily="34" charset="0"/>
              </a:rPr>
              <a:t> Temporal </a:t>
            </a:r>
            <a:r>
              <a:rPr lang="en-US" sz="1200" dirty="0" err="1" smtClean="0">
                <a:effectLst/>
                <a:latin typeface="Arial" pitchFamily="34" charset="0"/>
              </a:rPr>
              <a:t>na</a:t>
            </a:r>
            <a:r>
              <a:rPr lang="en-US" sz="1200" dirty="0" smtClean="0">
                <a:effectLst/>
                <a:latin typeface="Arial" pitchFamily="34" charset="0"/>
              </a:rPr>
              <a:t> </a:t>
            </a:r>
            <a:r>
              <a:rPr lang="en-US" sz="1200" dirty="0" err="1" smtClean="0">
                <a:effectLst/>
                <a:latin typeface="Arial" pitchFamily="34" charset="0"/>
              </a:rPr>
              <a:t>Computação</a:t>
            </a:r>
            <a:r>
              <a:rPr lang="en-US" sz="1200" dirty="0" smtClean="0">
                <a:effectLst/>
                <a:latin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Arial" pitchFamily="34" charset="0"/>
              </a:rPr>
              <a:t>Roughness Coefficients ?? </a:t>
            </a:r>
            <a:r>
              <a:rPr lang="en-US" sz="1200" dirty="0" err="1" smtClean="0">
                <a:effectLst/>
                <a:latin typeface="Arial" pitchFamily="34" charset="0"/>
              </a:rPr>
              <a:t>Severidade</a:t>
            </a:r>
            <a:r>
              <a:rPr lang="en-US" sz="1200" dirty="0" smtClean="0">
                <a:effectLst/>
                <a:latin typeface="Arial" pitchFamily="34" charset="0"/>
              </a:rPr>
              <a:t>?</a:t>
            </a:r>
          </a:p>
          <a:p>
            <a:endParaRPr lang="en-US" dirty="0" smtClean="0"/>
          </a:p>
          <a:p>
            <a:endParaRPr lang="en-US" dirty="0" smtClean="0"/>
          </a:p>
          <a:p>
            <a:r>
              <a:rPr lang="en-US" dirty="0" smtClean="0"/>
              <a:t>Modeling a Dam Break flood wave is one of the toughest unsteady flow models to put together and get stable model simulations.  The user must pay close attention to the following issues:</a:t>
            </a:r>
          </a:p>
          <a:p>
            <a:endParaRPr lang="en-US" dirty="0" smtClean="0"/>
          </a:p>
          <a:p>
            <a:pPr>
              <a:buFontTx/>
              <a:buChar char="•"/>
            </a:pPr>
            <a:r>
              <a:rPr lang="en-US" dirty="0" smtClean="0"/>
              <a:t>Dam Breach Parameters</a:t>
            </a:r>
          </a:p>
          <a:p>
            <a:pPr>
              <a:buFontTx/>
              <a:buChar char="•"/>
            </a:pPr>
            <a:r>
              <a:rPr lang="en-US" dirty="0" smtClean="0"/>
              <a:t>Cross section spacing and Hydraulic Tables Properties</a:t>
            </a:r>
          </a:p>
          <a:p>
            <a:pPr>
              <a:buFontTx/>
              <a:buChar char="•"/>
            </a:pPr>
            <a:r>
              <a:rPr lang="en-US" dirty="0" smtClean="0"/>
              <a:t>Computation time step</a:t>
            </a:r>
          </a:p>
          <a:p>
            <a:pPr>
              <a:buFontTx/>
              <a:buChar char="•"/>
            </a:pPr>
            <a:r>
              <a:rPr lang="en-US" dirty="0" smtClean="0"/>
              <a:t>Roughness Coefficients</a:t>
            </a:r>
          </a:p>
          <a:p>
            <a:pPr>
              <a:buFontTx/>
              <a:buChar char="•"/>
            </a:pPr>
            <a:r>
              <a:rPr lang="en-US" dirty="0" smtClean="0"/>
              <a:t>Downstream Storage</a:t>
            </a:r>
          </a:p>
          <a:p>
            <a:pPr>
              <a:buFontTx/>
              <a:buChar char="•"/>
            </a:pPr>
            <a:r>
              <a:rPr lang="en-US" dirty="0" smtClean="0"/>
              <a:t>Bridges and Culvert crossings</a:t>
            </a:r>
          </a:p>
          <a:p>
            <a:pPr>
              <a:buFontTx/>
              <a:buChar char="•"/>
            </a:pPr>
            <a:r>
              <a:rPr lang="en-US" dirty="0" smtClean="0"/>
              <a:t>And Levees</a:t>
            </a:r>
          </a:p>
          <a:p>
            <a:pPr>
              <a:buFontTx/>
              <a:buChar char="•"/>
            </a:pPr>
            <a:endParaRPr lang="en-US" dirty="0" smtClean="0"/>
          </a:p>
          <a:p>
            <a:pPr>
              <a:buFontTx/>
              <a:buChar char="•"/>
            </a:pPr>
            <a:endParaRPr lang="en-US" dirty="0" smtClean="0"/>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9635" name="Rectangle 7"/>
          <p:cNvSpPr>
            <a:spLocks noGrp="1" noChangeArrowheads="1"/>
          </p:cNvSpPr>
          <p:nvPr>
            <p:ph type="sldNum" sz="quarter" idx="5"/>
          </p:nvPr>
        </p:nvSpPr>
        <p:spPr>
          <a:noFill/>
        </p:spPr>
        <p:txBody>
          <a:bodyPr/>
          <a:lstStyle/>
          <a:p>
            <a:fld id="{1FFE5339-5C49-4E50-94DB-586EC09C89AF}" type="slidenum">
              <a:rPr lang="en-US" smtClean="0"/>
              <a:pPr/>
              <a:t>32</a:t>
            </a:fld>
            <a:endParaRPr lang="en-US" smtClean="0"/>
          </a:p>
        </p:txBody>
      </p:sp>
      <p:sp>
        <p:nvSpPr>
          <p:cNvPr id="69636" name="Rectangle 2"/>
          <p:cNvSpPr>
            <a:spLocks noGrp="1" noRot="1" noChangeAspect="1" noChangeArrowheads="1" noTextEdit="1"/>
          </p:cNvSpPr>
          <p:nvPr>
            <p:ph type="sldImg"/>
          </p:nvPr>
        </p:nvSpPr>
        <p:spPr>
          <a:xfrm>
            <a:off x="803275" y="685800"/>
            <a:ext cx="5180013" cy="3886200"/>
          </a:xfrm>
          <a:ln/>
        </p:spPr>
      </p:sp>
      <p:sp>
        <p:nvSpPr>
          <p:cNvPr id="69637" name="Rectangle 3"/>
          <p:cNvSpPr>
            <a:spLocks noGrp="1" noChangeArrowheads="1"/>
          </p:cNvSpPr>
          <p:nvPr>
            <p:ph type="body" idx="1"/>
          </p:nvPr>
        </p:nvSpPr>
        <p:spPr>
          <a:noFill/>
          <a:ln/>
        </p:spPr>
        <p:txBody>
          <a:bodyPr/>
          <a:lstStyle/>
          <a:p>
            <a:r>
              <a:rPr lang="en-US" smtClean="0"/>
              <a:t>How important the breach parameters are depend largely on how far downstream from the dam the study area is located.  At the toe of the dam, the computed peak flow often varies wildly  within the assumed limits of the breach parameters.  However, as the study area is moved downstream, the breach parameters have less and less effect on the flow hydrograph.  There are two main reasons for this.  First, the total volume of water in each of the different hydrographs is basically the same (being the stored water behind the dam).  Second, as the hydrographs move downstream, a sharp hydrograph will attenuate much more quickly than a flat hydrograph.  Hydrographs from different assumed breach parameters can converge to produce the same peak flow (and for that matter, the same rise and fall) in a surprisingly quick distance.  In the above example (Fread), the hydrographs have substantially converged within five miles and are indistinguishable by mile 13.  It is still recommended that the user perform a sensitivity analysis on the breach parameters for all dam break studies.</a:t>
            </a:r>
          </a:p>
          <a:p>
            <a:endParaRPr lang="en-US" smtClean="0"/>
          </a:p>
          <a:p>
            <a:r>
              <a:rPr lang="en-US" smtClean="0"/>
              <a:t>Levee breaches in general and dam breaks in particular have rapidly varying water surfaces and flows.  Because of this, a small time step is required to maintain stability and accuracy.  Often on the order of a few seconds for a dam break problem. (See next slide).</a:t>
            </a:r>
          </a:p>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70659" name="Rectangle 7"/>
          <p:cNvSpPr>
            <a:spLocks noGrp="1" noChangeArrowheads="1"/>
          </p:cNvSpPr>
          <p:nvPr>
            <p:ph type="sldNum" sz="quarter" idx="5"/>
          </p:nvPr>
        </p:nvSpPr>
        <p:spPr>
          <a:noFill/>
        </p:spPr>
        <p:txBody>
          <a:bodyPr/>
          <a:lstStyle/>
          <a:p>
            <a:fld id="{D4619FD4-7D0B-4A62-A5F7-2C0ABA577080}" type="slidenum">
              <a:rPr lang="en-US" smtClean="0"/>
              <a:pPr/>
              <a:t>33</a:t>
            </a:fld>
            <a:endParaRPr lang="en-US" smtClean="0"/>
          </a:p>
        </p:txBody>
      </p:sp>
      <p:sp>
        <p:nvSpPr>
          <p:cNvPr id="70660" name="Rectangle 2"/>
          <p:cNvSpPr>
            <a:spLocks noGrp="1" noRot="1" noChangeAspect="1" noChangeArrowheads="1" noTextEdit="1"/>
          </p:cNvSpPr>
          <p:nvPr>
            <p:ph type="sldImg"/>
          </p:nvPr>
        </p:nvSpPr>
        <p:spPr>
          <a:xfrm>
            <a:off x="803275" y="685800"/>
            <a:ext cx="5180013" cy="3886200"/>
          </a:xfrm>
          <a:ln/>
        </p:spPr>
      </p:sp>
      <p:sp>
        <p:nvSpPr>
          <p:cNvPr id="70661"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Arial" pitchFamily="34" charset="0"/>
              </a:rPr>
              <a:t>Roughness  ?? </a:t>
            </a:r>
            <a:r>
              <a:rPr lang="en-US" sz="1200" dirty="0" err="1" smtClean="0">
                <a:effectLst/>
                <a:latin typeface="Arial" pitchFamily="34" charset="0"/>
              </a:rPr>
              <a:t>Severidade</a:t>
            </a:r>
            <a:r>
              <a:rPr lang="en-US" sz="1200" dirty="0" smtClean="0">
                <a:effectLst/>
                <a:latin typeface="Arial" pitchFamily="34" charset="0"/>
              </a:rPr>
              <a:t>?</a:t>
            </a:r>
          </a:p>
          <a:p>
            <a:endParaRPr lang="en-US" dirty="0" smtClean="0"/>
          </a:p>
          <a:p>
            <a:endParaRPr lang="en-US" dirty="0" smtClean="0"/>
          </a:p>
          <a:p>
            <a:r>
              <a:rPr lang="en-US" dirty="0" smtClean="0"/>
              <a:t>Samuels, P.G. (1989).  “Backwater lengths in rivers”, Proceedings -- Institution of Civil Engineers, Part 2, Research and Theory, 87, 571-582.</a:t>
            </a:r>
          </a:p>
          <a:p>
            <a:endParaRPr lang="en-US" dirty="0" smtClean="0"/>
          </a:p>
          <a:p>
            <a:r>
              <a:rPr lang="en-US" dirty="0" smtClean="0"/>
              <a:t>Other references that discuss cross-section spacing:</a:t>
            </a:r>
          </a:p>
          <a:p>
            <a:endParaRPr lang="en-US" dirty="0" smtClean="0"/>
          </a:p>
          <a:p>
            <a:r>
              <a:rPr lang="en-US" dirty="0" err="1" smtClean="0"/>
              <a:t>Davidian</a:t>
            </a:r>
            <a:r>
              <a:rPr lang="en-US" dirty="0" smtClean="0"/>
              <a:t>, J.  (1984).  “Computation of water-surface profiles in open channels.”  USGS Techniques of Water-Resources Investigations, Book 3, Chapter A15.  http://water.usgs.gov/pubs/twri/twri3-a15/</a:t>
            </a:r>
          </a:p>
          <a:p>
            <a:endParaRPr lang="en-US" dirty="0" smtClean="0"/>
          </a:p>
          <a:p>
            <a:r>
              <a:rPr lang="en-US" dirty="0" smtClean="0"/>
              <a:t>Thompson, D.B., and Rogers, T.D.  (1993).  “Water surface profile computations – how many sections do I need?”  Proc., ASCE Conference on Hydraulic Engineering, San Francisco, CA, July 25-30, 791-796.</a:t>
            </a:r>
          </a:p>
          <a:p>
            <a:endParaRPr lang="en-US" dirty="0" smtClean="0"/>
          </a:p>
          <a:p>
            <a:r>
              <a:rPr lang="en-US" dirty="0" smtClean="0"/>
              <a:t>USACE.  (1986).  “Accuracy of computed water surface profiles.”  Hydrologic Engineering Center, RD 26, Davis, CA.</a:t>
            </a:r>
          </a:p>
          <a:p>
            <a:endParaRPr lang="en-US" dirty="0" smtClean="0"/>
          </a:p>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77827" name="Rectangle 7"/>
          <p:cNvSpPr>
            <a:spLocks noGrp="1" noChangeArrowheads="1"/>
          </p:cNvSpPr>
          <p:nvPr>
            <p:ph type="sldNum" sz="quarter" idx="5"/>
          </p:nvPr>
        </p:nvSpPr>
        <p:spPr>
          <a:noFill/>
        </p:spPr>
        <p:txBody>
          <a:bodyPr/>
          <a:lstStyle/>
          <a:p>
            <a:fld id="{C0453C4F-F591-4DB7-AA1D-A46DB3DDB0C7}" type="slidenum">
              <a:rPr lang="en-US" smtClean="0"/>
              <a:pPr/>
              <a:t>34</a:t>
            </a:fld>
            <a:endParaRPr lang="en-US" smtClean="0"/>
          </a:p>
        </p:txBody>
      </p:sp>
      <p:sp>
        <p:nvSpPr>
          <p:cNvPr id="77828" name="Rectangle 2"/>
          <p:cNvSpPr>
            <a:spLocks noGrp="1" noRot="1" noChangeAspect="1" noChangeArrowheads="1" noTextEdit="1"/>
          </p:cNvSpPr>
          <p:nvPr>
            <p:ph type="sldImg"/>
          </p:nvPr>
        </p:nvSpPr>
        <p:spPr>
          <a:xfrm>
            <a:off x="803275" y="685800"/>
            <a:ext cx="5180013" cy="3886200"/>
          </a:xfrm>
          <a:ln/>
        </p:spPr>
      </p:sp>
      <p:sp>
        <p:nvSpPr>
          <p:cNvPr id="77829" name="Rectangle 3"/>
          <p:cNvSpPr>
            <a:spLocks noGrp="1" noChangeArrowheads="1"/>
          </p:cNvSpPr>
          <p:nvPr>
            <p:ph type="body" idx="1"/>
          </p:nvPr>
        </p:nvSpPr>
        <p:spPr>
          <a:noFill/>
          <a:ln/>
        </p:spPr>
        <p:txBody>
          <a:bodyPr/>
          <a:lstStyle/>
          <a:p>
            <a:r>
              <a:rPr lang="en-US" dirty="0" smtClean="0"/>
              <a:t>Bridges and culvert crossings can often be a source of model instability problems in a dam break model.  Many downstream bridges will be overtopped, and may even be washed away.  If it is almost certain that a downstream bridge/Culvert will be washed away, then it probably does not need to be included in the model.  However, if the road embankment, and the bridge/culvert will cause a backwater (i.e. a significant rise in the water surface), then it should be included in order to obtain the correct stages upstream of the structure, and the increased storage behind the structure.</a:t>
            </a:r>
          </a:p>
          <a:p>
            <a:r>
              <a:rPr lang="en-US" dirty="0" smtClean="0"/>
              <a:t>Just as with cross sections, HEC-RAS pre-processes bridges/culverts into a family of rating curves.  User’s must ensure that these curves go high enough to capture all possible water surface elevations and flows.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79875" name="Rectangle 7"/>
          <p:cNvSpPr>
            <a:spLocks noGrp="1" noChangeArrowheads="1"/>
          </p:cNvSpPr>
          <p:nvPr>
            <p:ph type="sldNum" sz="quarter" idx="5"/>
          </p:nvPr>
        </p:nvSpPr>
        <p:spPr>
          <a:noFill/>
        </p:spPr>
        <p:txBody>
          <a:bodyPr/>
          <a:lstStyle/>
          <a:p>
            <a:fld id="{F6334F6C-131A-40A3-9818-BB27DC2661B8}" type="slidenum">
              <a:rPr lang="en-US" smtClean="0"/>
              <a:pPr/>
              <a:t>35</a:t>
            </a:fld>
            <a:endParaRPr lang="en-US" smtClean="0"/>
          </a:p>
        </p:txBody>
      </p:sp>
      <p:sp>
        <p:nvSpPr>
          <p:cNvPr id="79876" name="Rectangle 2"/>
          <p:cNvSpPr>
            <a:spLocks noGrp="1" noRot="1" noChangeAspect="1" noChangeArrowheads="1" noTextEdit="1"/>
          </p:cNvSpPr>
          <p:nvPr>
            <p:ph type="sldImg"/>
          </p:nvPr>
        </p:nvSpPr>
        <p:spPr>
          <a:xfrm>
            <a:off x="803275" y="685800"/>
            <a:ext cx="5180013" cy="3886200"/>
          </a:xfrm>
          <a:ln/>
        </p:spPr>
      </p:sp>
      <p:sp>
        <p:nvSpPr>
          <p:cNvPr id="79877" name="Rectangle 3"/>
          <p:cNvSpPr>
            <a:spLocks noGrp="1" noChangeArrowheads="1"/>
          </p:cNvSpPr>
          <p:nvPr>
            <p:ph type="body" idx="1"/>
          </p:nvPr>
        </p:nvSpPr>
        <p:spPr>
          <a:noFill/>
          <a:ln/>
        </p:spPr>
        <p:txBody>
          <a:bodyPr/>
          <a:lstStyle/>
          <a:p>
            <a:r>
              <a:rPr lang="en-US" smtClean="0"/>
              <a:t>Levee overtopping and breaching can be analyzed within HEC-RAS by modeling the levee as a lateral structure.  When modeling a levee with a lateral structure, the area behind the levee should not be included in the cross section data of the main river.  The cross sections should stop at the bottom of the levee.  The lateral structure (levee) can be connected to a storage area or another river reach.  The strategy for modeling the area behind the levee will depend upon what will happen to the water if the levee overtops or breaches.  If the water going over or through the levee will pond, then a storage area would be more appropriate for modeling the area behind the levee.  If the water will continue to flow in the downstream direction, and possibly join back into the main river, then it would be more appropriate to model that area as a separate river reach.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80899" name="Rectangle 7"/>
          <p:cNvSpPr>
            <a:spLocks noGrp="1" noChangeArrowheads="1"/>
          </p:cNvSpPr>
          <p:nvPr>
            <p:ph type="sldNum" sz="quarter" idx="5"/>
          </p:nvPr>
        </p:nvSpPr>
        <p:spPr>
          <a:noFill/>
        </p:spPr>
        <p:txBody>
          <a:bodyPr/>
          <a:lstStyle/>
          <a:p>
            <a:fld id="{3AE6847C-2740-4F8A-9EDB-54C1B604343C}" type="slidenum">
              <a:rPr lang="en-US" smtClean="0"/>
              <a:pPr/>
              <a:t>36</a:t>
            </a:fld>
            <a:endParaRPr lang="en-US" smtClean="0"/>
          </a:p>
        </p:txBody>
      </p:sp>
      <p:sp>
        <p:nvSpPr>
          <p:cNvPr id="80900" name="Rectangle 2"/>
          <p:cNvSpPr>
            <a:spLocks noGrp="1" noRot="1" noChangeAspect="1" noChangeArrowheads="1" noTextEdit="1"/>
          </p:cNvSpPr>
          <p:nvPr>
            <p:ph type="sldImg"/>
          </p:nvPr>
        </p:nvSpPr>
        <p:spPr>
          <a:xfrm>
            <a:off x="803275" y="685800"/>
            <a:ext cx="5180013" cy="3886200"/>
          </a:xfrm>
          <a:ln/>
        </p:spPr>
      </p:sp>
      <p:sp>
        <p:nvSpPr>
          <p:cNvPr id="80901" name="Rectangle 3"/>
          <p:cNvSpPr>
            <a:spLocks noGrp="1" noChangeArrowheads="1"/>
          </p:cNvSpPr>
          <p:nvPr>
            <p:ph type="body" idx="1"/>
          </p:nvPr>
        </p:nvSpPr>
        <p:spPr>
          <a:noFill/>
          <a:ln/>
        </p:spPr>
        <p:txBody>
          <a:bodyPr/>
          <a:lstStyle/>
          <a:p>
            <a:r>
              <a:rPr lang="en-US" smtClean="0"/>
              <a:t>The user defines the levee by entering a series of station and elevation points that represent the top of levee profile.  This station and elevation data is then used as a weir profile for calculating the amount of water going over top of the levee.  An example levee entered as a lateral structure is shown in the Figure above.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81923" name="Rectangle 7"/>
          <p:cNvSpPr>
            <a:spLocks noGrp="1" noChangeArrowheads="1"/>
          </p:cNvSpPr>
          <p:nvPr>
            <p:ph type="sldNum" sz="quarter" idx="5"/>
          </p:nvPr>
        </p:nvSpPr>
        <p:spPr>
          <a:noFill/>
        </p:spPr>
        <p:txBody>
          <a:bodyPr/>
          <a:lstStyle/>
          <a:p>
            <a:fld id="{21D08B03-8BB1-41F3-8A40-D60A3E0CED7A}" type="slidenum">
              <a:rPr lang="en-US" smtClean="0"/>
              <a:pPr/>
              <a:t>37</a:t>
            </a:fld>
            <a:endParaRPr lang="en-US" smtClean="0"/>
          </a:p>
        </p:txBody>
      </p:sp>
      <p:sp>
        <p:nvSpPr>
          <p:cNvPr id="81924" name="Rectangle 2"/>
          <p:cNvSpPr>
            <a:spLocks noGrp="1" noRot="1" noChangeAspect="1" noChangeArrowheads="1" noTextEdit="1"/>
          </p:cNvSpPr>
          <p:nvPr>
            <p:ph type="sldImg"/>
          </p:nvPr>
        </p:nvSpPr>
        <p:spPr>
          <a:xfrm>
            <a:off x="803275" y="685800"/>
            <a:ext cx="5180013" cy="3886200"/>
          </a:xfrm>
          <a:ln/>
        </p:spPr>
      </p:sp>
      <p:sp>
        <p:nvSpPr>
          <p:cNvPr id="81925" name="Rectangle 3"/>
          <p:cNvSpPr>
            <a:spLocks noGrp="1" noChangeArrowheads="1"/>
          </p:cNvSpPr>
          <p:nvPr>
            <p:ph type="body" idx="1"/>
          </p:nvPr>
        </p:nvSpPr>
        <p:spPr>
          <a:noFill/>
          <a:ln/>
        </p:spPr>
        <p:txBody>
          <a:bodyPr/>
          <a:lstStyle/>
          <a:p>
            <a:r>
              <a:rPr lang="en-US" smtClean="0">
                <a:cs typeface="Times New Roman" pitchFamily="18" charset="0"/>
              </a:rPr>
              <a:t>This option is very similar to the Dam Break option described previously.  The only difference is that the breaching is performed on a levee.  The options and data entered to describe the breach is the same as a Dam Break.  </a:t>
            </a:r>
            <a:endParaRPr lang="en-US" smtClean="0">
              <a:latin typeface="Tms Rmn 10pt" charset="0"/>
              <a:cs typeface="Times New Roman" pitchFamily="18" charset="0"/>
            </a:endParaRPr>
          </a:p>
          <a:p>
            <a:r>
              <a:rPr lang="en-US" smtClean="0">
                <a:cs typeface="Times New Roman" pitchFamily="18" charset="0"/>
              </a:rPr>
              <a:t> </a:t>
            </a:r>
            <a:endParaRPr lang="en-US" smtClean="0">
              <a:latin typeface="Tms Rmn 10pt" charset="0"/>
              <a:cs typeface="Times New Roman" pitchFamily="18" charset="0"/>
            </a:endParaRPr>
          </a:p>
          <a:p>
            <a:r>
              <a:rPr lang="en-US" smtClean="0">
                <a:cs typeface="Times New Roman" pitchFamily="18" charset="0"/>
              </a:rPr>
              <a:t>In order to use this option, the user must first define the levee as a lateral weir within HEC-RAS.  The lateral weir profile is used to describe the top of the levee along the stream both at and between the cross sections.  Second, a weir coefficient is entered for calculating the flow that may go overtop of the levee if the water surface gets high enough.  Entering breach data for the levee can be accomplished from the lateral weir editor or from the </a:t>
            </a:r>
            <a:r>
              <a:rPr lang="en-US" b="1" smtClean="0">
                <a:cs typeface="Times New Roman" pitchFamily="18" charset="0"/>
              </a:rPr>
              <a:t>Levee (lateral weir) Breach</a:t>
            </a:r>
            <a:r>
              <a:rPr lang="en-US" smtClean="0">
                <a:cs typeface="Times New Roman" pitchFamily="18" charset="0"/>
              </a:rPr>
              <a:t> option from the unsteady flow simulation window.  The levee breaching data is stored as part of the unsteady flow plan file, just as it is for a dam break.  When the levee breach option is selected, a breach editor will appear as shown above.</a:t>
            </a:r>
          </a:p>
          <a:p>
            <a:endParaRPr lang="en-US" smtClean="0">
              <a:cs typeface="Times New Roman" pitchFamily="18" charset="0"/>
            </a:endParaRPr>
          </a:p>
          <a:p>
            <a:r>
              <a:rPr lang="en-US" smtClean="0">
                <a:cs typeface="Times New Roman" pitchFamily="18" charset="0"/>
              </a:rPr>
              <a:t>The information entered in the fields is the same as for a Dam Break.</a:t>
            </a: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82947" name="Rectangle 7"/>
          <p:cNvSpPr>
            <a:spLocks noGrp="1" noChangeArrowheads="1"/>
          </p:cNvSpPr>
          <p:nvPr>
            <p:ph type="sldNum" sz="quarter" idx="5"/>
          </p:nvPr>
        </p:nvSpPr>
        <p:spPr>
          <a:noFill/>
        </p:spPr>
        <p:txBody>
          <a:bodyPr/>
          <a:lstStyle/>
          <a:p>
            <a:fld id="{4B33313E-890E-4347-91E3-CA06CFAAC2C8}" type="slidenum">
              <a:rPr lang="en-US" smtClean="0"/>
              <a:pPr/>
              <a:t>38</a:t>
            </a:fld>
            <a:endParaRPr lang="en-US" smtClean="0"/>
          </a:p>
        </p:txBody>
      </p:sp>
      <p:sp>
        <p:nvSpPr>
          <p:cNvPr id="82948" name="Rectangle 2"/>
          <p:cNvSpPr>
            <a:spLocks noGrp="1" noRot="1" noChangeAspect="1" noChangeArrowheads="1" noTextEdit="1"/>
          </p:cNvSpPr>
          <p:nvPr>
            <p:ph type="sldImg"/>
          </p:nvPr>
        </p:nvSpPr>
        <p:spPr>
          <a:xfrm>
            <a:off x="803275" y="685800"/>
            <a:ext cx="5180013" cy="3886200"/>
          </a:xfrm>
          <a:ln/>
        </p:spPr>
      </p:sp>
      <p:sp>
        <p:nvSpPr>
          <p:cNvPr id="82949" name="Rectangle 3"/>
          <p:cNvSpPr>
            <a:spLocks noGrp="1" noChangeArrowheads="1"/>
          </p:cNvSpPr>
          <p:nvPr>
            <p:ph type="body" idx="1"/>
          </p:nvPr>
        </p:nvSpPr>
        <p:spPr>
          <a:noFill/>
          <a:ln/>
        </p:spPr>
        <p:txBody>
          <a:bodyPr/>
          <a:lstStyle/>
          <a:p>
            <a:r>
              <a:rPr lang="en-US" dirty="0" smtClean="0"/>
              <a:t>The plot above is an example profile animation of a levee breach.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C7D0B-AF18-4F4C-8E76-BF60AB2187AB}" type="slidenum">
              <a:rPr lang="en-US"/>
              <a:pPr/>
              <a:t>39</a:t>
            </a:fld>
            <a:endParaRPr lang="en-US"/>
          </a:p>
        </p:txBody>
      </p:sp>
      <p:sp>
        <p:nvSpPr>
          <p:cNvPr id="1412098" name="Rectangle 2"/>
          <p:cNvSpPr>
            <a:spLocks noGrp="1" noRot="1" noChangeAspect="1" noChangeArrowheads="1" noTextEdit="1"/>
          </p:cNvSpPr>
          <p:nvPr>
            <p:ph type="sldImg"/>
          </p:nvPr>
        </p:nvSpPr>
        <p:spPr>
          <a:xfrm>
            <a:off x="1150938" y="692150"/>
            <a:ext cx="4554537" cy="3416300"/>
          </a:xfrm>
          <a:ln w="12700" cap="flat">
            <a:solidFill>
              <a:schemeClr val="tx1"/>
            </a:solidFill>
          </a:ln>
        </p:spPr>
      </p:sp>
      <p:sp>
        <p:nvSpPr>
          <p:cNvPr id="1412099" name="Rectangle 3"/>
          <p:cNvSpPr>
            <a:spLocks noGrp="1" noChangeArrowheads="1"/>
          </p:cNvSpPr>
          <p:nvPr>
            <p:ph type="body" idx="1"/>
          </p:nvPr>
        </p:nvSpPr>
        <p:spPr>
          <a:ln/>
        </p:spPr>
        <p:txBody>
          <a:bodyPr lIns="92207" tIns="45295" rIns="92207" bIns="45295"/>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AA622DA-0334-4CDC-9BCF-535B478F5247}" type="slidenum">
              <a:rPr lang="en-US" smtClean="0"/>
              <a:pPr/>
              <a:t>4</a:t>
            </a:fld>
            <a:endParaRPr lang="en-US" smtClean="0"/>
          </a:p>
        </p:txBody>
      </p:sp>
      <p:sp>
        <p:nvSpPr>
          <p:cNvPr id="95235" name="Rectangle 2"/>
          <p:cNvSpPr>
            <a:spLocks noGrp="1" noRot="1" noChangeAspect="1" noChangeArrowheads="1" noTextEdit="1"/>
          </p:cNvSpPr>
          <p:nvPr>
            <p:ph type="sldImg"/>
          </p:nvPr>
        </p:nvSpPr>
        <p:spPr>
          <a:xfrm>
            <a:off x="1143000" y="684213"/>
            <a:ext cx="4573588" cy="3430587"/>
          </a:xfrm>
          <a:ln/>
        </p:spPr>
      </p:sp>
      <p:sp>
        <p:nvSpPr>
          <p:cNvPr id="95236" name="Rectangle 3"/>
          <p:cNvSpPr>
            <a:spLocks noGrp="1" noChangeArrowheads="1"/>
          </p:cNvSpPr>
          <p:nvPr>
            <p:ph type="body" idx="1"/>
          </p:nvPr>
        </p:nvSpPr>
        <p:spPr>
          <a:xfrm>
            <a:off x="914922" y="4344967"/>
            <a:ext cx="5028160" cy="4114800"/>
          </a:xfrm>
          <a:noFill/>
          <a:ln/>
        </p:spPr>
        <p:txBody>
          <a:bodyPr/>
          <a:lstStyle/>
          <a:p>
            <a:pPr eaLnBrk="1" hangingPunct="1"/>
            <a:r>
              <a:rPr lang="en-US" b="1" dirty="0" smtClean="0"/>
              <a:t>Glen Canyon Dam</a:t>
            </a:r>
          </a:p>
          <a:p>
            <a:pPr eaLnBrk="1" hangingPunct="1"/>
            <a:r>
              <a:rPr lang="en-US" sz="900" dirty="0" smtClean="0"/>
              <a:t>The dam has two huge spillways, one on each side. These are 41 feet in diameter, and have a capacity of 104, 000 cubic feet per second each. There are 4 outlet valves connected to 8-foot outlet tubes designed to discharge water around the power plant. Water can also be released through a tunnel once used to divert water during construction of the dam. </a:t>
            </a:r>
          </a:p>
          <a:p>
            <a:pPr eaLnBrk="1" hangingPunct="1"/>
            <a:r>
              <a:rPr lang="en-US" sz="900" dirty="0" smtClean="0"/>
              <a:t>This system was put to the test in 1983 when a late regional winter storm system increased the snow level by 200% of normal, then began to melt quickly. Lake Powell was already at a high level, so water needed to be released to make room for the heavy snow-melt. Even with the dam wide open, the lake continued to rise for weeks but was eventually controlled. Because of the high run-off that year, all the Colorado River dams released excess water causing some flooding downstream on the lower portions of the river.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p>
            <a:r>
              <a:rPr lang="en-US" smtClean="0"/>
              <a:t>Floodplain Mapping for Dam Failures</a:t>
            </a:r>
          </a:p>
        </p:txBody>
      </p:sp>
      <p:sp>
        <p:nvSpPr>
          <p:cNvPr id="65539" name="Rectangle 7"/>
          <p:cNvSpPr>
            <a:spLocks noGrp="1" noChangeArrowheads="1"/>
          </p:cNvSpPr>
          <p:nvPr>
            <p:ph type="sldNum" sz="quarter" idx="5"/>
          </p:nvPr>
        </p:nvSpPr>
        <p:spPr>
          <a:noFill/>
        </p:spPr>
        <p:txBody>
          <a:bodyPr/>
          <a:lstStyle/>
          <a:p>
            <a:fld id="{58019557-9618-4DCB-8747-A61113345FC8}" type="slidenum">
              <a:rPr lang="en-US" smtClean="0"/>
              <a:pPr/>
              <a:t>40</a:t>
            </a:fld>
            <a:endParaRPr lang="en-US" smtClean="0"/>
          </a:p>
        </p:txBody>
      </p:sp>
      <p:sp>
        <p:nvSpPr>
          <p:cNvPr id="65540" name="Rectangle 2"/>
          <p:cNvSpPr>
            <a:spLocks noGrp="1" noRot="1" noChangeAspect="1" noChangeArrowheads="1" noTextEdit="1"/>
          </p:cNvSpPr>
          <p:nvPr>
            <p:ph type="sldImg"/>
          </p:nvPr>
        </p:nvSpPr>
        <p:spPr>
          <a:xfrm>
            <a:off x="1144588" y="685800"/>
            <a:ext cx="4570412" cy="3429000"/>
          </a:xfrm>
          <a:ln/>
        </p:spPr>
      </p:sp>
      <p:sp>
        <p:nvSpPr>
          <p:cNvPr id="65541" name="Rectangle 3"/>
          <p:cNvSpPr>
            <a:spLocks noGrp="1" noChangeArrowheads="1"/>
          </p:cNvSpPr>
          <p:nvPr>
            <p:ph type="body" idx="1"/>
          </p:nvPr>
        </p:nvSpPr>
        <p:spPr>
          <a:noFill/>
          <a:ln/>
        </p:spPr>
        <p:txBody>
          <a:bodyPr/>
          <a:lstStyle/>
          <a:p>
            <a:pPr eaLnBrk="1" hangingPunct="1"/>
            <a:r>
              <a:rPr lang="en-US" dirty="0" smtClean="0"/>
              <a:t>The results of the floodplain mapping step may be used with other layers to assist the hydraulic engineer in improving the hydraulic model.  After examination of the floodplain boundary and inundation depths, hydraulic properties can be modified and refined.</a:t>
            </a:r>
          </a:p>
          <a:p>
            <a:pPr eaLnBrk="1" hangingPunct="1"/>
            <a:endParaRPr lang="en-US" dirty="0" smtClean="0"/>
          </a:p>
          <a:p>
            <a:pPr eaLnBrk="1" hangingPunct="1"/>
            <a:r>
              <a:rPr lang="en-US" dirty="0" smtClean="0"/>
              <a:t>With the publishing of the final product it may be used for multiple purposes.  Flood damage reduction studies, flood warning and response preparedness, identification and impact to environmental areas.  There are endless uses.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ftr" sz="quarter" idx="4"/>
          </p:nvPr>
        </p:nvSpPr>
        <p:spPr>
          <a:noFill/>
        </p:spPr>
        <p:txBody>
          <a:bodyPr/>
          <a:lstStyle/>
          <a:p>
            <a:r>
              <a:rPr lang="en-US" smtClean="0"/>
              <a:t>Floodplain Mapping for Dam Failures</a:t>
            </a:r>
          </a:p>
        </p:txBody>
      </p:sp>
      <p:sp>
        <p:nvSpPr>
          <p:cNvPr id="68611" name="Rectangle 7"/>
          <p:cNvSpPr>
            <a:spLocks noGrp="1" noChangeArrowheads="1"/>
          </p:cNvSpPr>
          <p:nvPr>
            <p:ph type="sldNum" sz="quarter" idx="5"/>
          </p:nvPr>
        </p:nvSpPr>
        <p:spPr>
          <a:noFill/>
        </p:spPr>
        <p:txBody>
          <a:bodyPr/>
          <a:lstStyle/>
          <a:p>
            <a:fld id="{9F171903-5DF1-46F9-9928-35E629D45B32}" type="slidenum">
              <a:rPr lang="en-US" smtClean="0"/>
              <a:pPr/>
              <a:t>41</a:t>
            </a:fld>
            <a:endParaRPr lang="en-US" smtClean="0"/>
          </a:p>
        </p:txBody>
      </p:sp>
      <p:sp>
        <p:nvSpPr>
          <p:cNvPr id="68612" name="Rectangle 2"/>
          <p:cNvSpPr>
            <a:spLocks noGrp="1" noRot="1" noChangeAspect="1" noChangeArrowheads="1" noTextEdit="1"/>
          </p:cNvSpPr>
          <p:nvPr>
            <p:ph type="sldImg"/>
          </p:nvPr>
        </p:nvSpPr>
        <p:spPr>
          <a:xfrm>
            <a:off x="1144588" y="685800"/>
            <a:ext cx="4570412" cy="3429000"/>
          </a:xfrm>
          <a:ln/>
        </p:spPr>
      </p:sp>
      <p:sp>
        <p:nvSpPr>
          <p:cNvPr id="68613" name="Rectangle 3"/>
          <p:cNvSpPr>
            <a:spLocks noGrp="1" noChangeArrowheads="1"/>
          </p:cNvSpPr>
          <p:nvPr>
            <p:ph type="body" idx="1"/>
          </p:nvPr>
        </p:nvSpPr>
        <p:spPr>
          <a:noFill/>
          <a:ln/>
        </p:spPr>
        <p:txBody>
          <a:bodyPr/>
          <a:lstStyle/>
          <a:p>
            <a:pPr eaLnBrk="1" hangingPunct="1"/>
            <a:r>
              <a:rPr lang="en-US" dirty="0" smtClean="0"/>
              <a:t>The Publishing to Google Earth tool allows you to choose the floodplain boundary (or other features) to export.  A KMZ file is created, which is Google Earth’s native format.</a:t>
            </a:r>
          </a:p>
          <a:p>
            <a:pPr eaLnBrk="1" hangingPunct="1"/>
            <a:r>
              <a:rPr lang="en-US" dirty="0" smtClean="0"/>
              <a:t>Once the KMZ file is created, you can </a:t>
            </a:r>
            <a:r>
              <a:rPr lang="en-US" dirty="0" err="1" smtClean="0"/>
              <a:t>lauch</a:t>
            </a:r>
            <a:r>
              <a:rPr lang="en-US" dirty="0" smtClean="0"/>
              <a:t> Google Earth from </a:t>
            </a:r>
            <a:r>
              <a:rPr lang="en-US" dirty="0" err="1" smtClean="0"/>
              <a:t>GeoRAS</a:t>
            </a:r>
            <a:r>
              <a:rPr lang="en-US" dirty="0" smtClean="0"/>
              <a:t> and the feature will be displayed… Pretty Cool.</a:t>
            </a:r>
          </a:p>
          <a:p>
            <a:pPr eaLnBrk="1" hangingPunct="1"/>
            <a:endParaRPr lang="en-US" dirty="0" smtClean="0"/>
          </a:p>
          <a:p>
            <a:pPr eaLnBrk="1" hangingPunct="1"/>
            <a:r>
              <a:rPr lang="en-US" dirty="0" smtClean="0"/>
              <a:t>Not all color schemes in ArcGIS will be supported in the export process.  You will probably need to adjust them using the palette options available in Google Earth.</a:t>
            </a:r>
          </a:p>
          <a:p>
            <a:pPr eaLnBrk="1" hangingPunct="1"/>
            <a:endParaRPr lang="en-US" dirty="0" smtClean="0"/>
          </a:p>
          <a:p>
            <a:pPr eaLnBrk="1" hangingPunct="1"/>
            <a:r>
              <a:rPr lang="en-US" dirty="0" smtClean="0"/>
              <a:t>This process projects the dataset in the </a:t>
            </a:r>
            <a:r>
              <a:rPr lang="en-US" dirty="0" err="1" smtClean="0"/>
              <a:t>Lattitude</a:t>
            </a:r>
            <a:r>
              <a:rPr lang="en-US" dirty="0" smtClean="0"/>
              <a:t>/Longitude coordinate system that Google Earth uses and will not work on Raster datasets.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Shows the old way of doing things and the new way. </a:t>
            </a:r>
            <a:endParaRPr lang="en-US" dirty="0"/>
          </a:p>
        </p:txBody>
      </p:sp>
      <p:sp>
        <p:nvSpPr>
          <p:cNvPr id="4" name="Slide Number Placeholder 3"/>
          <p:cNvSpPr>
            <a:spLocks noGrp="1"/>
          </p:cNvSpPr>
          <p:nvPr>
            <p:ph type="sldNum" sz="quarter" idx="10"/>
          </p:nvPr>
        </p:nvSpPr>
        <p:spPr/>
        <p:txBody>
          <a:bodyPr/>
          <a:lstStyle/>
          <a:p>
            <a:pPr>
              <a:defRPr/>
            </a:pPr>
            <a:fld id="{141E7028-8C5A-4BBA-94EB-0AA6EC34AA46}"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p:spPr>
        <p:txBody>
          <a:bodyPr/>
          <a:lstStyle/>
          <a:p>
            <a:r>
              <a:rPr lang="en-US" smtClean="0"/>
              <a:t>Floodplain Mapping for Dam Failures</a:t>
            </a:r>
          </a:p>
        </p:txBody>
      </p:sp>
      <p:sp>
        <p:nvSpPr>
          <p:cNvPr id="75779" name="Rectangle 7"/>
          <p:cNvSpPr>
            <a:spLocks noGrp="1" noChangeArrowheads="1"/>
          </p:cNvSpPr>
          <p:nvPr>
            <p:ph type="sldNum" sz="quarter" idx="5"/>
          </p:nvPr>
        </p:nvSpPr>
        <p:spPr>
          <a:noFill/>
        </p:spPr>
        <p:txBody>
          <a:bodyPr/>
          <a:lstStyle/>
          <a:p>
            <a:fld id="{7C439879-863E-4252-A6A2-E242A33319DF}" type="slidenum">
              <a:rPr lang="en-US" smtClean="0"/>
              <a:pPr/>
              <a:t>43</a:t>
            </a:fld>
            <a:endParaRPr lang="en-US" smtClean="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p:spPr>
        <p:txBody>
          <a:bodyPr/>
          <a:lstStyle/>
          <a:p>
            <a:pPr eaLnBrk="1" hangingPunct="1"/>
            <a:r>
              <a:rPr lang="en-US" dirty="0" smtClean="0"/>
              <a:t>Here’s the RAS Mapper.  It is comprised of a Layers panel, Status panel, and Display window.  Note that data is organized for you by Geometry and Results based on how you have your data setup in your RAS model.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HEC-RAS 2-d floodplain modeling sample. Muncie Indiana</a:t>
            </a:r>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HEC-RAS 2-d floodplain modeling sample. St. Paul, Minnesota</a:t>
            </a:r>
          </a:p>
          <a:p>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Flyover</a:t>
            </a:r>
            <a:r>
              <a:rPr lang="en-US" baseline="0" dirty="0" smtClean="0"/>
              <a:t> is generated from RAS data and </a:t>
            </a:r>
            <a:r>
              <a:rPr lang="en-US" baseline="0" dirty="0" err="1" smtClean="0"/>
              <a:t>loacl</a:t>
            </a:r>
            <a:r>
              <a:rPr lang="en-US" baseline="0" dirty="0" smtClean="0"/>
              <a:t> inventory data. It visualizes the areas that could be flooded under varying flood events. The Blue represents a 1% and the red is a larger flood (don’t know what).  The largest population is at the </a:t>
            </a:r>
            <a:r>
              <a:rPr lang="en-US" baseline="0" dirty="0" err="1" smtClean="0"/>
              <a:t>downstrewam</a:t>
            </a:r>
            <a:r>
              <a:rPr lang="en-US" baseline="0" dirty="0" smtClean="0"/>
              <a:t> end and it ends up showing a school being flooded. This helps someone visualize what would happen at a location under this flood condition. If you say there are 1,000 </a:t>
            </a:r>
            <a:r>
              <a:rPr lang="en-US" baseline="0" dirty="0" err="1" smtClean="0"/>
              <a:t>cms</a:t>
            </a:r>
            <a:r>
              <a:rPr lang="en-US" baseline="0" dirty="0" smtClean="0"/>
              <a:t> in the river people can’t visualize what that really means. By showing that the school would be under 3m of water (or some value) that flow rate can be equated to an elevation that would be recognizable to basically anyone.</a:t>
            </a:r>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Warning Issuance Offset - Important time for consequence estimate – SENSITIVITY ANALYSIS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bg1"/>
                </a:solidFill>
              </a:rPr>
              <a:t>Até</a:t>
            </a:r>
            <a:r>
              <a:rPr lang="en-US" sz="1200" dirty="0" smtClean="0">
                <a:solidFill>
                  <a:schemeClr val="bg1"/>
                </a:solidFill>
              </a:rPr>
              <a:t> a </a:t>
            </a:r>
            <a:r>
              <a:rPr lang="en-US" sz="1200" dirty="0" err="1" smtClean="0">
                <a:solidFill>
                  <a:schemeClr val="bg1"/>
                </a:solidFill>
              </a:rPr>
              <a:t>divulgação</a:t>
            </a:r>
            <a:r>
              <a:rPr lang="en-US" sz="1200" dirty="0" smtClean="0">
                <a:solidFill>
                  <a:schemeClr val="bg1"/>
                </a:solidFill>
              </a:rPr>
              <a:t> do </a:t>
            </a:r>
            <a:r>
              <a:rPr lang="en-US" sz="1200" dirty="0" err="1" smtClean="0">
                <a:solidFill>
                  <a:schemeClr val="bg1"/>
                </a:solidFill>
              </a:rPr>
              <a:t>alerta</a:t>
            </a:r>
            <a:r>
              <a:rPr lang="en-US" sz="1200" dirty="0" smtClean="0">
                <a:solidFill>
                  <a:schemeClr val="bg1"/>
                </a:solidFill>
              </a:rPr>
              <a:t> – </a:t>
            </a:r>
            <a:r>
              <a:rPr lang="en-US" sz="1200" dirty="0" err="1" smtClean="0">
                <a:solidFill>
                  <a:schemeClr val="bg1"/>
                </a:solidFill>
              </a:rPr>
              <a:t>Período</a:t>
            </a:r>
            <a:r>
              <a:rPr lang="en-US" sz="1200" dirty="0" smtClean="0">
                <a:solidFill>
                  <a:schemeClr val="bg1"/>
                </a:solidFill>
              </a:rPr>
              <a:t> </a:t>
            </a:r>
            <a:r>
              <a:rPr lang="en-US" sz="1200" dirty="0" err="1" smtClean="0">
                <a:solidFill>
                  <a:schemeClr val="bg1"/>
                </a:solidFill>
              </a:rPr>
              <a:t>importante</a:t>
            </a:r>
            <a:r>
              <a:rPr lang="en-US" sz="1200" dirty="0" smtClean="0">
                <a:solidFill>
                  <a:schemeClr val="bg1"/>
                </a:solidFill>
              </a:rPr>
              <a:t> </a:t>
            </a:r>
            <a:r>
              <a:rPr lang="en-US" sz="1200" dirty="0" err="1" smtClean="0">
                <a:solidFill>
                  <a:schemeClr val="bg1"/>
                </a:solidFill>
              </a:rPr>
              <a:t>para</a:t>
            </a:r>
            <a:r>
              <a:rPr lang="en-US" sz="1200" dirty="0" smtClean="0">
                <a:solidFill>
                  <a:schemeClr val="bg1"/>
                </a:solidFill>
              </a:rPr>
              <a:t> </a:t>
            </a:r>
            <a:r>
              <a:rPr lang="en-US" sz="1200" dirty="0" err="1" smtClean="0">
                <a:solidFill>
                  <a:schemeClr val="bg1"/>
                </a:solidFill>
              </a:rPr>
              <a:t>estimar</a:t>
            </a:r>
            <a:r>
              <a:rPr lang="en-US" sz="1200" dirty="0" smtClean="0">
                <a:solidFill>
                  <a:schemeClr val="bg1"/>
                </a:solidFill>
              </a:rPr>
              <a:t> </a:t>
            </a:r>
            <a:r>
              <a:rPr lang="en-US" sz="1200" dirty="0" err="1" smtClean="0">
                <a:solidFill>
                  <a:schemeClr val="bg1"/>
                </a:solidFill>
              </a:rPr>
              <a:t>consequências</a:t>
            </a:r>
            <a:r>
              <a:rPr lang="en-US" sz="1200" dirty="0" smtClean="0">
                <a:solidFill>
                  <a:schemeClr val="bg1"/>
                </a:solidFill>
              </a:rPr>
              <a:t> – ANÁLISE</a:t>
            </a:r>
            <a:r>
              <a:rPr lang="en-US" sz="1200" baseline="0" dirty="0" smtClean="0">
                <a:solidFill>
                  <a:schemeClr val="bg1"/>
                </a:solidFill>
              </a:rPr>
              <a:t> DE SENSIBILIDADE</a:t>
            </a:r>
            <a:endParaRPr lang="en-US" sz="1200" dirty="0" smtClean="0">
              <a:solidFill>
                <a:schemeClr val="bg1"/>
              </a:solidFill>
            </a:endParaRPr>
          </a:p>
          <a:p>
            <a:endParaRPr lang="en-US" dirty="0" smtClean="0"/>
          </a:p>
          <a:p>
            <a:endParaRPr lang="en-US" dirty="0" smtClean="0"/>
          </a:p>
          <a:p>
            <a:r>
              <a:rPr lang="en-US" dirty="0" smtClean="0"/>
              <a:t>Simulates the steps of an</a:t>
            </a:r>
            <a:r>
              <a:rPr lang="en-US" baseline="0" dirty="0" smtClean="0"/>
              <a:t> impending dam failure.</a:t>
            </a:r>
            <a:endParaRPr lang="en-US" dirty="0"/>
          </a:p>
        </p:txBody>
      </p:sp>
      <p:sp>
        <p:nvSpPr>
          <p:cNvPr id="4" name="Slide Number Placeholder 3"/>
          <p:cNvSpPr>
            <a:spLocks noGrp="1"/>
          </p:cNvSpPr>
          <p:nvPr>
            <p:ph type="sldNum" sz="quarter" idx="10"/>
          </p:nvPr>
        </p:nvSpPr>
        <p:spPr/>
        <p:txBody>
          <a:bodyPr/>
          <a:lstStyle/>
          <a:p>
            <a:pPr>
              <a:defRPr/>
            </a:pPr>
            <a:fld id="{B30C318E-1C10-4164-8FD1-F5912218A801}"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0EAE98A-16E0-4397-BEA7-648B5BCA3115}"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A779543-1643-4075-896B-83AC30FCD0BB}" type="slidenum">
              <a:rPr lang="en-US" smtClean="0"/>
              <a:pPr/>
              <a:t>49</a:t>
            </a:fld>
            <a:endParaRPr lang="en-US"/>
          </a:p>
        </p:txBody>
      </p:sp>
    </p:spTree>
    <p:extLst>
      <p:ext uri="{BB962C8B-B14F-4D97-AF65-F5344CB8AC3E}">
        <p14:creationId xmlns:p14="http://schemas.microsoft.com/office/powerpoint/2010/main" val="106655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59395" name="Rectangle 7"/>
          <p:cNvSpPr>
            <a:spLocks noGrp="1" noChangeArrowheads="1"/>
          </p:cNvSpPr>
          <p:nvPr>
            <p:ph type="sldNum" sz="quarter" idx="5"/>
          </p:nvPr>
        </p:nvSpPr>
        <p:spPr>
          <a:noFill/>
        </p:spPr>
        <p:txBody>
          <a:bodyPr/>
          <a:lstStyle/>
          <a:p>
            <a:fld id="{3613EB93-4179-4677-8828-DBC6932A4CAA}" type="slidenum">
              <a:rPr lang="en-US" smtClean="0"/>
              <a:pPr/>
              <a:t>5</a:t>
            </a:fld>
            <a:endParaRPr lang="en-US" smtClean="0"/>
          </a:p>
        </p:txBody>
      </p:sp>
      <p:sp>
        <p:nvSpPr>
          <p:cNvPr id="59396" name="Rectangle 2"/>
          <p:cNvSpPr>
            <a:spLocks noGrp="1" noRot="1" noChangeAspect="1" noChangeArrowheads="1" noTextEdit="1"/>
          </p:cNvSpPr>
          <p:nvPr>
            <p:ph type="sldImg"/>
          </p:nvPr>
        </p:nvSpPr>
        <p:spPr>
          <a:xfrm>
            <a:off x="1063625" y="685800"/>
            <a:ext cx="4711700" cy="3533775"/>
          </a:xfrm>
          <a:ln/>
        </p:spPr>
      </p:sp>
      <p:sp>
        <p:nvSpPr>
          <p:cNvPr id="59397" name="Rectangle 3"/>
          <p:cNvSpPr>
            <a:spLocks noGrp="1" noChangeArrowheads="1"/>
          </p:cNvSpPr>
          <p:nvPr>
            <p:ph type="body" idx="1"/>
          </p:nvPr>
        </p:nvSpPr>
        <p:spPr>
          <a:noFill/>
          <a:ln/>
        </p:spPr>
        <p:txBody>
          <a:bodyPr/>
          <a:lstStyle/>
          <a:p>
            <a:pPr eaLnBrk="1" hangingPunct="1"/>
            <a:r>
              <a:rPr lang="en-US" smtClean="0"/>
              <a:t>Folsom Dam on the American River about 20 miles upstream of Sacramento. On July 17, 1995 a gate failed during testing. About 35,000 cfs was released through the broken gate into the American River. This was over 10 time the normal summer flow in the river. No deaths were reported.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60419" name="Rectangle 7"/>
          <p:cNvSpPr>
            <a:spLocks noGrp="1" noChangeArrowheads="1"/>
          </p:cNvSpPr>
          <p:nvPr>
            <p:ph type="sldNum" sz="quarter" idx="5"/>
          </p:nvPr>
        </p:nvSpPr>
        <p:spPr>
          <a:noFill/>
        </p:spPr>
        <p:txBody>
          <a:bodyPr/>
          <a:lstStyle/>
          <a:p>
            <a:fld id="{8B3E8369-D409-43AD-A155-805F8B5244D2}" type="slidenum">
              <a:rPr lang="en-US" smtClean="0"/>
              <a:pPr/>
              <a:t>6</a:t>
            </a:fld>
            <a:endParaRPr lang="en-US" smtClean="0"/>
          </a:p>
        </p:txBody>
      </p:sp>
      <p:sp>
        <p:nvSpPr>
          <p:cNvPr id="60420" name="Rectangle 2"/>
          <p:cNvSpPr>
            <a:spLocks noGrp="1" noRot="1" noChangeAspect="1" noChangeArrowheads="1" noTextEdit="1"/>
          </p:cNvSpPr>
          <p:nvPr>
            <p:ph type="sldImg"/>
          </p:nvPr>
        </p:nvSpPr>
        <p:spPr>
          <a:xfrm>
            <a:off x="1063625" y="685800"/>
            <a:ext cx="4711700" cy="3533775"/>
          </a:xfrm>
          <a:ln/>
        </p:spPr>
      </p:sp>
      <p:sp>
        <p:nvSpPr>
          <p:cNvPr id="60421" name="Rectangle 3"/>
          <p:cNvSpPr>
            <a:spLocks noGrp="1" noChangeArrowheads="1"/>
          </p:cNvSpPr>
          <p:nvPr>
            <p:ph type="body" idx="1"/>
          </p:nvPr>
        </p:nvSpPr>
        <p:spPr>
          <a:noFill/>
          <a:ln/>
        </p:spPr>
        <p:txBody>
          <a:bodyPr/>
          <a:lstStyle/>
          <a:p>
            <a:pPr eaLnBrk="1" hangingPunct="1"/>
            <a:r>
              <a:rPr lang="en-US" dirty="0" smtClean="0"/>
              <a:t>Type of potential hazard</a:t>
            </a:r>
          </a:p>
          <a:p>
            <a:pPr eaLnBrk="1" hangingPunct="1"/>
            <a:r>
              <a:rPr lang="en-US" dirty="0" smtClean="0"/>
              <a:t>St Francis Dam failed in 1928 Dam. Designed by Mulholland. Over 100 died</a:t>
            </a:r>
          </a:p>
          <a:p>
            <a:pPr eaLnBrk="1" hangingPunct="1"/>
            <a:r>
              <a:rPr lang="en-US" dirty="0" smtClean="0"/>
              <a:t>Teton Dam failed June 5 1976. 11 Deaths</a:t>
            </a:r>
          </a:p>
          <a:p>
            <a:pPr eaLnBrk="1" hangingPunct="1"/>
            <a:r>
              <a:rPr lang="en-US" dirty="0" smtClean="0"/>
              <a:t>Johnstown, Pa failed May 1989. 2200 deaths</a:t>
            </a:r>
          </a:p>
          <a:p>
            <a:pPr eaLnBrk="1" hangingPunct="1"/>
            <a:r>
              <a:rPr lang="en-US" dirty="0" err="1" smtClean="0"/>
              <a:t>Kaloko</a:t>
            </a:r>
            <a:r>
              <a:rPr lang="en-US" dirty="0" smtClean="0"/>
              <a:t> Reservoir on Kauai, March 2006. 7 Dead</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84995" name="Rectangle 7"/>
          <p:cNvSpPr>
            <a:spLocks noGrp="1" noChangeArrowheads="1"/>
          </p:cNvSpPr>
          <p:nvPr>
            <p:ph type="sldNum" sz="quarter" idx="5"/>
          </p:nvPr>
        </p:nvSpPr>
        <p:spPr>
          <a:noFill/>
        </p:spPr>
        <p:txBody>
          <a:bodyPr/>
          <a:lstStyle/>
          <a:p>
            <a:fld id="{26BB8760-FD9D-4967-99B5-F3E0D82ACB04}" type="slidenum">
              <a:rPr lang="en-US" smtClean="0"/>
              <a:pPr/>
              <a:t>7</a:t>
            </a:fld>
            <a:endParaRPr lang="en-US" smtClean="0"/>
          </a:p>
        </p:txBody>
      </p:sp>
      <p:sp>
        <p:nvSpPr>
          <p:cNvPr id="84996" name="Rectangle 2"/>
          <p:cNvSpPr>
            <a:spLocks noGrp="1" noRot="1" noChangeAspect="1" noChangeArrowheads="1" noTextEdit="1"/>
          </p:cNvSpPr>
          <p:nvPr>
            <p:ph type="sldImg"/>
          </p:nvPr>
        </p:nvSpPr>
        <p:spPr>
          <a:xfrm>
            <a:off x="1063625" y="685800"/>
            <a:ext cx="4711700" cy="3533775"/>
          </a:xfrm>
          <a:ln/>
        </p:spPr>
      </p:sp>
      <p:sp>
        <p:nvSpPr>
          <p:cNvPr id="84997" name="Rectangle 3"/>
          <p:cNvSpPr>
            <a:spLocks noGrp="1" noChangeArrowheads="1"/>
          </p:cNvSpPr>
          <p:nvPr>
            <p:ph type="body" idx="1"/>
          </p:nvPr>
        </p:nvSpPr>
        <p:spPr>
          <a:noFill/>
          <a:ln/>
        </p:spPr>
        <p:txBody>
          <a:bodyPr/>
          <a:lstStyle/>
          <a:p>
            <a:pPr eaLnBrk="1" hangingPunct="1"/>
            <a:r>
              <a:rPr lang="en-US" dirty="0" smtClean="0"/>
              <a:t>Dam failure</a:t>
            </a:r>
            <a:r>
              <a:rPr lang="en-US" baseline="0" dirty="0" smtClean="0"/>
              <a:t> can be modeled in RAS or HMS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91139" name="Rectangle 7"/>
          <p:cNvSpPr>
            <a:spLocks noGrp="1" noChangeArrowheads="1"/>
          </p:cNvSpPr>
          <p:nvPr>
            <p:ph type="sldNum" sz="quarter" idx="5"/>
          </p:nvPr>
        </p:nvSpPr>
        <p:spPr>
          <a:noFill/>
        </p:spPr>
        <p:txBody>
          <a:bodyPr/>
          <a:lstStyle/>
          <a:p>
            <a:fld id="{139CE595-25B2-4953-A61D-A40AF12DDB9C}" type="slidenum">
              <a:rPr lang="en-US" smtClean="0"/>
              <a:pPr/>
              <a:t>8</a:t>
            </a:fld>
            <a:endParaRPr lang="en-US" smtClean="0"/>
          </a:p>
        </p:txBody>
      </p:sp>
      <p:sp>
        <p:nvSpPr>
          <p:cNvPr id="91140" name="Rectangle 2"/>
          <p:cNvSpPr>
            <a:spLocks noGrp="1" noRot="1" noChangeAspect="1" noChangeArrowheads="1" noTextEdit="1"/>
          </p:cNvSpPr>
          <p:nvPr>
            <p:ph type="sldImg"/>
          </p:nvPr>
        </p:nvSpPr>
        <p:spPr>
          <a:xfrm>
            <a:off x="1063625" y="685800"/>
            <a:ext cx="4711700" cy="3533775"/>
          </a:xfrm>
          <a:ln/>
        </p:spPr>
      </p:sp>
      <p:sp>
        <p:nvSpPr>
          <p:cNvPr id="91141" name="Rectangle 3"/>
          <p:cNvSpPr>
            <a:spLocks noGrp="1" noChangeArrowheads="1"/>
          </p:cNvSpPr>
          <p:nvPr>
            <p:ph type="body" idx="1"/>
          </p:nvPr>
        </p:nvSpPr>
        <p:spPr>
          <a:noFill/>
          <a:ln/>
        </p:spPr>
        <p:txBody>
          <a:bodyPr/>
          <a:lstStyle/>
          <a:p>
            <a:pPr eaLnBrk="1" hangingPunct="1"/>
            <a:r>
              <a:rPr lang="en-US" dirty="0" smtClean="0"/>
              <a:t>Each of the programs have different routing capabilities. With HMS, routing within the model is accomplished with hydrologic modeling as opposed to dynamic modeling in RAS. HMS may be better if slopes are steep but if downstream </a:t>
            </a:r>
            <a:r>
              <a:rPr lang="en-US" dirty="0" err="1" smtClean="0"/>
              <a:t>tailwater</a:t>
            </a:r>
            <a:r>
              <a:rPr lang="en-US" dirty="0" smtClean="0"/>
              <a:t> impacts are important, RAS can automatically handle this situation.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89BE0-7984-499B-AA9C-5E52D43DD4BD}" type="slidenum">
              <a:rPr lang="en-US"/>
              <a:pPr/>
              <a:t>9</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dirty="0"/>
              <a:t>The lecture is intended to review the Hydrologic Modeling System (HEC-HMS) users who have previous experience with the program.  It briefly covers the basics of the program including how a project is organized, the program layout, main components, and modeling elements.  More detail is provided on the </a:t>
            </a:r>
            <a:r>
              <a:rPr lang="en-US" dirty="0" err="1"/>
              <a:t>subbasin</a:t>
            </a:r>
            <a:r>
              <a:rPr lang="en-US" dirty="0"/>
              <a:t> and reach elements since these are key to computing inflow to a reservoir.  Even more detail is provided for the reservoir element that is the focus of dam safety studies.</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tretch>
            <a:fillRect/>
          </a:stretch>
        </p:blipFill>
        <p:spPr bwMode="auto">
          <a:xfrm>
            <a:off x="4800599" y="1600200"/>
            <a:ext cx="4880325" cy="2770447"/>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tretch>
            <a:fillRect/>
          </a:stretch>
        </p:blipFill>
        <p:spPr bwMode="auto">
          <a:xfrm>
            <a:off x="4038600" y="3962400"/>
            <a:ext cx="5105400" cy="3305722"/>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2133600" y="6324600"/>
            <a:ext cx="57150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pic>
        <p:nvPicPr>
          <p:cNvPr id="9" name="Picture 23"/>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2400" y="5791200"/>
            <a:ext cx="914400" cy="762000"/>
          </a:xfrm>
          <a:prstGeom prst="rect">
            <a:avLst/>
          </a:prstGeom>
          <a:noFill/>
        </p:spPr>
      </p:pic>
      <p:pic>
        <p:nvPicPr>
          <p:cNvPr id="10" name="Picture 25"/>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43000" y="5791200"/>
            <a:ext cx="762000" cy="762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erry.w.webb@usace.army.mi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C:\Users\S0CWEJWW\Documents\Dam%20Safety\Training%20Course\Thailand\DamBrk_PF_XS.avi" TargetMode="External"/><Relationship Id="rId1" Type="http://schemas.microsoft.com/office/2007/relationships/media" Target="file:///C:\Users\S0CWEJWW\Documents\Dam%20Safety\Training%20Course\Thailand\DamBrk_PF_XS.avi" TargetMode="External"/><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C:\Users\S0CWEJWW\Documents\Dam%20Safety\Training%20Course\Thailand\LeveeBreach.avi" TargetMode="External"/><Relationship Id="rId1" Type="http://schemas.microsoft.com/office/2007/relationships/media" Target="file:///C:\Users\S0CWEJWW\Documents\Dam%20Safety\Training%20Course\Thailand\LeveeBreach.avi" TargetMode="External"/><Relationship Id="rId5" Type="http://schemas.openxmlformats.org/officeDocument/2006/relationships/image" Target="../media/image3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S0CWEJWW\Documents\Dam%20Safety\Training%20Course\Thailand\MuncieWithAereal.avi" TargetMode="External"/><Relationship Id="rId1" Type="http://schemas.microsoft.com/office/2007/relationships/media" Target="file:///C:\Users\S0CWEJWW\Documents\Dam%20Safety\Training%20Course\Thailand\MuncieWithAereal.avi" TargetMode="External"/><Relationship Id="rId5" Type="http://schemas.openxmlformats.org/officeDocument/2006/relationships/image" Target="../media/image4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S0CWEJWW\Documents\Dam%20Safety\Training%20Course\Thailand\StPaulLeveeBreach2.avi" TargetMode="External"/><Relationship Id="rId1" Type="http://schemas.microsoft.com/office/2007/relationships/media" Target="file:///C:\Users\S0CWEJWW\Documents\Dam%20Safety\Training%20Course\Thailand\StPaulLeveeBreach2.avi" TargetMode="External"/><Relationship Id="rId5" Type="http://schemas.openxmlformats.org/officeDocument/2006/relationships/image" Target="../media/image4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S0CWEJWW\Documents\Dam%20Safety\Training%20Course\Thailand\school.wmv" TargetMode="External"/><Relationship Id="rId1" Type="http://schemas.microsoft.com/office/2007/relationships/media" Target="file:///C:\Users\S0CWEJWW\Documents\Dam%20Safety\Training%20Course\Thailand\school.wmv" TargetMode="External"/><Relationship Id="rId5" Type="http://schemas.openxmlformats.org/officeDocument/2006/relationships/image" Target="../media/image4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304800"/>
            <a:ext cx="6324600" cy="1143000"/>
          </a:xfrm>
        </p:spPr>
        <p:txBody>
          <a:bodyPr>
            <a:normAutofit fontScale="90000"/>
          </a:bodyPr>
          <a:lstStyle/>
          <a:p>
            <a:r>
              <a:rPr lang="pt-BR" sz="3200" dirty="0" smtClean="0"/>
              <a:t>Ruptura de Barragem</a:t>
            </a:r>
            <a:br>
              <a:rPr lang="pt-BR" sz="3200" dirty="0" smtClean="0"/>
            </a:br>
            <a:r>
              <a:rPr lang="pt-BR" sz="3200" dirty="0" smtClean="0"/>
              <a:t>Análise e Mapeamento</a:t>
            </a:r>
            <a:br>
              <a:rPr lang="pt-BR" sz="3200" dirty="0" smtClean="0"/>
            </a:br>
            <a:endParaRPr lang="pt-BR" sz="1800" dirty="0"/>
          </a:p>
        </p:txBody>
      </p:sp>
      <p:sp>
        <p:nvSpPr>
          <p:cNvPr id="6" name="Rectangle 52"/>
          <p:cNvSpPr>
            <a:spLocks noChangeArrowheads="1"/>
          </p:cNvSpPr>
          <p:nvPr/>
        </p:nvSpPr>
        <p:spPr bwMode="auto">
          <a:xfrm>
            <a:off x="152400" y="1676400"/>
            <a:ext cx="5181600" cy="2819400"/>
          </a:xfrm>
          <a:prstGeom prst="rect">
            <a:avLst/>
          </a:prstGeom>
          <a:noFill/>
          <a:ln w="9525">
            <a:noFill/>
            <a:miter lim="800000"/>
            <a:headEnd/>
            <a:tailEnd/>
          </a:ln>
        </p:spPr>
        <p:txBody>
          <a:bodyPr lIns="92075" tIns="46038" rIns="92075" bIns="46038"/>
          <a:lstStyle/>
          <a:p>
            <a:endParaRPr lang="en-US" sz="1600" dirty="0">
              <a:latin typeface="Arial" charset="0"/>
            </a:endParaRPr>
          </a:p>
          <a:p>
            <a:r>
              <a:rPr lang="en-US" sz="1400" b="1" i="0" dirty="0" smtClean="0">
                <a:latin typeface="Arial" charset="0"/>
              </a:rPr>
              <a:t>Jerry W. Webb, P.E., D.WRE</a:t>
            </a:r>
            <a:endParaRPr lang="en-US" sz="1400" b="1" i="0" dirty="0">
              <a:latin typeface="Arial" charset="0"/>
            </a:endParaRPr>
          </a:p>
          <a:p>
            <a:r>
              <a:rPr lang="pt-BR" sz="1400" i="0" dirty="0" smtClean="0"/>
              <a:t>Engenheiro Hidrológico e Hidráulico </a:t>
            </a:r>
            <a:r>
              <a:rPr lang="pt-BR" sz="1400" dirty="0" smtClean="0"/>
              <a:t>Principal</a:t>
            </a:r>
            <a:endParaRPr lang="pt-BR" sz="1400" i="0" dirty="0" smtClean="0"/>
          </a:p>
          <a:p>
            <a:r>
              <a:rPr lang="en-US" sz="1400" dirty="0" smtClean="0"/>
              <a:t>Hydrology, Hydraulics &amp; Coastal Community of Practice Leader</a:t>
            </a:r>
            <a:endParaRPr lang="en-US" sz="1400" i="0" dirty="0">
              <a:latin typeface="Arial" charset="0"/>
            </a:endParaRPr>
          </a:p>
          <a:p>
            <a:r>
              <a:rPr lang="en-US" sz="1400" i="0" dirty="0" smtClean="0">
                <a:latin typeface="Arial" charset="0"/>
              </a:rPr>
              <a:t>US Army Corps of Engineers, </a:t>
            </a:r>
            <a:r>
              <a:rPr lang="pt-BR" sz="1400" i="0" dirty="0" smtClean="0">
                <a:latin typeface="Arial" charset="0"/>
              </a:rPr>
              <a:t>Sede</a:t>
            </a:r>
          </a:p>
          <a:p>
            <a:r>
              <a:rPr lang="en-US" sz="1400" i="0" dirty="0" smtClean="0">
                <a:latin typeface="Arial" charset="0"/>
                <a:hlinkClick r:id="rId3"/>
              </a:rPr>
              <a:t>Jerry.w.webb@usace.army.mil</a:t>
            </a:r>
            <a:endParaRPr lang="en-US" sz="1400" i="0" dirty="0" smtClean="0">
              <a:latin typeface="Arial" charset="0"/>
            </a:endParaRPr>
          </a:p>
          <a:p>
            <a:endParaRPr lang="en-US" sz="1400" i="0" dirty="0" smtClean="0">
              <a:latin typeface="Arial" charset="0"/>
            </a:endParaRPr>
          </a:p>
          <a:p>
            <a:pPr>
              <a:spcBef>
                <a:spcPts val="0"/>
              </a:spcBef>
            </a:pPr>
            <a:r>
              <a:rPr lang="pt-BR" sz="1400" dirty="0" smtClean="0"/>
              <a:t>Oficina sobre Segurança de Barragens</a:t>
            </a:r>
          </a:p>
          <a:p>
            <a:pPr>
              <a:spcBef>
                <a:spcPts val="0"/>
              </a:spcBef>
            </a:pPr>
            <a:r>
              <a:rPr lang="pt-BR" sz="1400" dirty="0" smtClean="0"/>
              <a:t>Brasília, Brasil</a:t>
            </a:r>
          </a:p>
          <a:p>
            <a:pPr>
              <a:spcBef>
                <a:spcPts val="0"/>
              </a:spcBef>
            </a:pPr>
            <a:r>
              <a:rPr lang="pt-BR" sz="1400" dirty="0" smtClean="0"/>
              <a:t>20-24 maio 2013</a:t>
            </a:r>
          </a:p>
          <a:p>
            <a:endParaRPr lang="en-US" sz="1400" i="0" dirty="0">
              <a:latin typeface="Arial" charset="0"/>
            </a:endParaRPr>
          </a:p>
          <a:p>
            <a:endParaRPr lang="en-US" sz="1400" i="0" dirty="0" smtClean="0">
              <a:latin typeface="Arial" charset="0"/>
            </a:endParaRPr>
          </a:p>
          <a:p>
            <a:endParaRPr lang="en-US" sz="1400" i="0" dirty="0" smtClean="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pt-BR" dirty="0" smtClean="0"/>
              <a:t>Elaboração Inicial do Modelo</a:t>
            </a:r>
            <a:endParaRPr lang="pt-BR" dirty="0"/>
          </a:p>
        </p:txBody>
      </p:sp>
      <p:sp>
        <p:nvSpPr>
          <p:cNvPr id="124931" name="Rectangle 3"/>
          <p:cNvSpPr>
            <a:spLocks noGrp="1" noChangeArrowheads="1"/>
          </p:cNvSpPr>
          <p:nvPr>
            <p:ph idx="1"/>
          </p:nvPr>
        </p:nvSpPr>
        <p:spPr/>
        <p:txBody>
          <a:bodyPr>
            <a:noAutofit/>
          </a:bodyPr>
          <a:lstStyle/>
          <a:p>
            <a:pPr>
              <a:spcBef>
                <a:spcPts val="0"/>
              </a:spcBef>
              <a:spcAft>
                <a:spcPts val="600"/>
              </a:spcAft>
            </a:pPr>
            <a:r>
              <a:rPr lang="pt-BR" sz="2400" dirty="0" smtClean="0"/>
              <a:t>Modelo de bacia com sub-bacias, braços e confluências.</a:t>
            </a:r>
          </a:p>
          <a:p>
            <a:pPr>
              <a:spcBef>
                <a:spcPts val="0"/>
              </a:spcBef>
              <a:spcAft>
                <a:spcPts val="600"/>
              </a:spcAft>
            </a:pPr>
            <a:r>
              <a:rPr lang="pt-BR" sz="2400" dirty="0" smtClean="0"/>
              <a:t>Desvios e reservatórios com estruturas de saída funcionando normalmente.</a:t>
            </a:r>
          </a:p>
          <a:p>
            <a:pPr>
              <a:spcBef>
                <a:spcPts val="0"/>
              </a:spcBef>
              <a:spcAft>
                <a:spcPts val="600"/>
              </a:spcAft>
            </a:pPr>
            <a:r>
              <a:rPr lang="pt-BR" sz="2400" dirty="0" smtClean="0"/>
              <a:t>Montar um ensaio de simulação e computá-lo para garantir que tudo esteja funcionando corretamente.</a:t>
            </a:r>
          </a:p>
          <a:p>
            <a:pPr>
              <a:spcBef>
                <a:spcPts val="0"/>
              </a:spcBef>
              <a:spcAft>
                <a:spcPts val="600"/>
              </a:spcAft>
            </a:pPr>
            <a:r>
              <a:rPr lang="pt-BR" sz="2400" dirty="0" smtClean="0"/>
              <a:t>Calibrar o modelo, usando tempestades históricas, enfatizando a coincidência com grandes eventos.</a:t>
            </a:r>
            <a:endParaRPr lang="pt-BR"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
          <p:cNvSpPr>
            <a:spLocks noGrp="1" noChangeArrowheads="1"/>
          </p:cNvSpPr>
          <p:nvPr>
            <p:ph type="title"/>
          </p:nvPr>
        </p:nvSpPr>
        <p:spPr/>
        <p:txBody>
          <a:bodyPr/>
          <a:lstStyle/>
          <a:p>
            <a:r>
              <a:rPr lang="pt-BR" dirty="0" smtClean="0"/>
              <a:t>Dados Gerais do Reservatório</a:t>
            </a:r>
            <a:endParaRPr lang="pt-BR" dirty="0"/>
          </a:p>
        </p:txBody>
      </p:sp>
      <p:sp>
        <p:nvSpPr>
          <p:cNvPr id="125955" name="Rectangle 3"/>
          <p:cNvSpPr>
            <a:spLocks noGrp="1" noChangeArrowheads="1"/>
          </p:cNvSpPr>
          <p:nvPr>
            <p:ph idx="1"/>
          </p:nvPr>
        </p:nvSpPr>
        <p:spPr>
          <a:xfrm>
            <a:off x="304800" y="1600200"/>
            <a:ext cx="4800600" cy="4305300"/>
          </a:xfrm>
        </p:spPr>
        <p:txBody>
          <a:bodyPr>
            <a:normAutofit fontScale="92500"/>
          </a:bodyPr>
          <a:lstStyle/>
          <a:p>
            <a:pPr>
              <a:spcBef>
                <a:spcPts val="0"/>
              </a:spcBef>
              <a:spcAft>
                <a:spcPts val="600"/>
              </a:spcAft>
            </a:pPr>
            <a:r>
              <a:rPr lang="pt-BR" sz="2000" dirty="0" smtClean="0"/>
              <a:t>Método de roteamento das estruturas de saída, com curva de área-elevação ou elevação-armazenamento.</a:t>
            </a:r>
          </a:p>
          <a:p>
            <a:pPr>
              <a:spcBef>
                <a:spcPts val="0"/>
              </a:spcBef>
              <a:spcAft>
                <a:spcPts val="600"/>
              </a:spcAft>
            </a:pPr>
            <a:r>
              <a:rPr lang="pt-BR" sz="2000" dirty="0" smtClean="0"/>
              <a:t>Incluir vertedouros, saídas, transbordamentos ou outras estruturas que operam normalmente.</a:t>
            </a:r>
          </a:p>
          <a:p>
            <a:pPr>
              <a:spcBef>
                <a:spcPts val="0"/>
              </a:spcBef>
              <a:spcAft>
                <a:spcPts val="600"/>
              </a:spcAft>
            </a:pPr>
            <a:r>
              <a:rPr lang="pt-BR" sz="2000" dirty="0" smtClean="0"/>
              <a:t>Modelos de múltiplas bacias com todos os elementos e dados iguais, inclusive o reservatório base de referência.</a:t>
            </a:r>
          </a:p>
          <a:p>
            <a:pPr lvl="1">
              <a:spcBef>
                <a:spcPts val="0"/>
              </a:spcBef>
              <a:spcAft>
                <a:spcPts val="600"/>
              </a:spcAft>
            </a:pPr>
            <a:r>
              <a:rPr lang="pt-BR" sz="1800" dirty="0" smtClean="0"/>
              <a:t>Modelo de bacia separado para cada alternativa.</a:t>
            </a:r>
          </a:p>
          <a:p>
            <a:pPr lvl="1">
              <a:spcBef>
                <a:spcPts val="0"/>
              </a:spcBef>
              <a:spcAft>
                <a:spcPts val="600"/>
              </a:spcAft>
            </a:pPr>
            <a:r>
              <a:rPr lang="pt-BR" sz="1800" dirty="0" smtClean="0"/>
              <a:t>Alternativas: sem ruptura, vários cenários de ruptura.</a:t>
            </a:r>
            <a:endParaRPr lang="pt-BR" sz="1800" dirty="0"/>
          </a:p>
        </p:txBody>
      </p:sp>
      <p:pic>
        <p:nvPicPr>
          <p:cNvPr id="125959" name="Picture 7"/>
          <p:cNvPicPr>
            <a:picLocks noChangeAspect="1" noChangeArrowheads="1"/>
          </p:cNvPicPr>
          <p:nvPr/>
        </p:nvPicPr>
        <p:blipFill>
          <a:blip r:embed="rId3" cstate="print"/>
          <a:srcRect/>
          <a:stretch>
            <a:fillRect/>
          </a:stretch>
        </p:blipFill>
        <p:spPr bwMode="auto">
          <a:xfrm>
            <a:off x="5410200" y="1600200"/>
            <a:ext cx="3409950" cy="430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274638"/>
            <a:ext cx="9067800" cy="792162"/>
          </a:xfrm>
        </p:spPr>
        <p:txBody>
          <a:bodyPr anchor="t" anchorCtr="0">
            <a:normAutofit fontScale="90000"/>
          </a:bodyPr>
          <a:lstStyle/>
          <a:p>
            <a:r>
              <a:rPr lang="pt-BR" sz="4000" smtClean="0"/>
              <a:t>Suposições sobre a Ruptura de Barragem	</a:t>
            </a:r>
            <a:endParaRPr lang="pt-BR" sz="4000"/>
          </a:p>
        </p:txBody>
      </p:sp>
      <p:sp>
        <p:nvSpPr>
          <p:cNvPr id="126979" name="Rectangle 3"/>
          <p:cNvSpPr>
            <a:spLocks noGrp="1" noChangeArrowheads="1"/>
          </p:cNvSpPr>
          <p:nvPr>
            <p:ph idx="1"/>
          </p:nvPr>
        </p:nvSpPr>
        <p:spPr>
          <a:xfrm>
            <a:off x="457200" y="1143000"/>
            <a:ext cx="8229600" cy="4419600"/>
          </a:xfrm>
        </p:spPr>
        <p:txBody>
          <a:bodyPr>
            <a:normAutofit fontScale="92500"/>
          </a:bodyPr>
          <a:lstStyle/>
          <a:p>
            <a:pPr>
              <a:spcBef>
                <a:spcPts val="0"/>
              </a:spcBef>
              <a:spcAft>
                <a:spcPts val="600"/>
              </a:spcAft>
            </a:pPr>
            <a:r>
              <a:rPr lang="pt-BR" sz="2000" dirty="0" smtClean="0"/>
              <a:t>O espelho d’água atrás da barragem está nivelado antes, durante e depois da ruptura.</a:t>
            </a:r>
          </a:p>
          <a:p>
            <a:pPr>
              <a:spcBef>
                <a:spcPts val="0"/>
              </a:spcBef>
              <a:spcAft>
                <a:spcPts val="600"/>
              </a:spcAft>
            </a:pPr>
            <a:r>
              <a:rPr lang="pt-BR" sz="2000" dirty="0" smtClean="0"/>
              <a:t>A velocidade horizontal no lago é próximo a zero.</a:t>
            </a:r>
          </a:p>
          <a:p>
            <a:pPr>
              <a:spcBef>
                <a:spcPts val="0"/>
              </a:spcBef>
              <a:spcAft>
                <a:spcPts val="600"/>
              </a:spcAft>
            </a:pPr>
            <a:r>
              <a:rPr lang="pt-BR" sz="2000" dirty="0" smtClean="0"/>
              <a:t>A carga total é igual à carga por gravidade.</a:t>
            </a:r>
          </a:p>
          <a:p>
            <a:pPr>
              <a:spcBef>
                <a:spcPts val="0"/>
              </a:spcBef>
              <a:spcAft>
                <a:spcPts val="600"/>
              </a:spcAft>
            </a:pPr>
            <a:r>
              <a:rPr lang="pt-BR" sz="2000" dirty="0" smtClean="0"/>
              <a:t>A descarga da ruptura entra no canal a jusante.</a:t>
            </a:r>
          </a:p>
          <a:p>
            <a:pPr>
              <a:spcBef>
                <a:spcPts val="0"/>
              </a:spcBef>
              <a:spcAft>
                <a:spcPts val="600"/>
              </a:spcAft>
            </a:pPr>
            <a:r>
              <a:rPr lang="pt-BR" sz="2000" dirty="0" smtClean="0"/>
              <a:t>Implicações:</a:t>
            </a:r>
          </a:p>
          <a:p>
            <a:pPr lvl="1">
              <a:spcBef>
                <a:spcPts val="0"/>
              </a:spcBef>
              <a:spcAft>
                <a:spcPts val="600"/>
              </a:spcAft>
            </a:pPr>
            <a:r>
              <a:rPr lang="pt-BR" sz="1800" dirty="0" smtClean="0"/>
              <a:t>O suprimento de água à ruptura pode ser superestimado, especialmente se o reservatório é longo e estreito, ou se a ruptura se dá rapidamente.</a:t>
            </a:r>
          </a:p>
          <a:p>
            <a:pPr lvl="1">
              <a:spcBef>
                <a:spcPts val="0"/>
              </a:spcBef>
              <a:spcAft>
                <a:spcPts val="600"/>
              </a:spcAft>
            </a:pPr>
            <a:r>
              <a:rPr lang="pt-BR" sz="1800" dirty="0" smtClean="0"/>
              <a:t>A velocidade da água através da ruptura pode ser subestimada, levando a subestimar a vazão da ruptura.</a:t>
            </a:r>
          </a:p>
          <a:p>
            <a:pPr>
              <a:spcBef>
                <a:spcPts val="0"/>
              </a:spcBef>
              <a:spcAft>
                <a:spcPts val="600"/>
              </a:spcAft>
            </a:pPr>
            <a:r>
              <a:rPr lang="pt-BR" sz="2000" dirty="0" smtClean="0"/>
              <a:t>É melhor usar:</a:t>
            </a:r>
          </a:p>
          <a:p>
            <a:pPr lvl="1">
              <a:spcBef>
                <a:spcPts val="0"/>
              </a:spcBef>
              <a:spcAft>
                <a:spcPts val="600"/>
              </a:spcAft>
            </a:pPr>
            <a:r>
              <a:rPr lang="pt-BR" sz="1800" dirty="0" smtClean="0"/>
              <a:t>Reservatórios com grande capacidade comparada ao volume de influxo.</a:t>
            </a:r>
          </a:p>
          <a:p>
            <a:pPr lvl="1">
              <a:spcBef>
                <a:spcPts val="0"/>
              </a:spcBef>
              <a:spcAft>
                <a:spcPts val="600"/>
              </a:spcAft>
            </a:pPr>
            <a:r>
              <a:rPr lang="pt-BR" sz="1800" dirty="0" smtClean="0"/>
              <a:t>Reservatórios que </a:t>
            </a:r>
            <a:r>
              <a:rPr lang="pt-BR" sz="1800" i="1" u="sng" dirty="0" smtClean="0"/>
              <a:t>não são</a:t>
            </a:r>
            <a:r>
              <a:rPr lang="pt-BR" sz="1800" dirty="0" smtClean="0"/>
              <a:t> longos e estreitos.</a:t>
            </a:r>
            <a:endParaRPr lang="pt-BR"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0"/>
            <a:ext cx="8229600" cy="944562"/>
          </a:xfrm>
        </p:spPr>
        <p:txBody>
          <a:bodyPr/>
          <a:lstStyle/>
          <a:p>
            <a:r>
              <a:rPr lang="pt-BR" dirty="0" smtClean="0"/>
              <a:t>Parâmetros de Ruptura</a:t>
            </a:r>
            <a:endParaRPr lang="pt-BR" dirty="0"/>
          </a:p>
        </p:txBody>
      </p:sp>
      <p:sp>
        <p:nvSpPr>
          <p:cNvPr id="128003" name="Rectangle 3"/>
          <p:cNvSpPr>
            <a:spLocks noGrp="1" noChangeArrowheads="1"/>
          </p:cNvSpPr>
          <p:nvPr>
            <p:ph idx="1"/>
          </p:nvPr>
        </p:nvSpPr>
        <p:spPr>
          <a:xfrm>
            <a:off x="228600" y="1066800"/>
            <a:ext cx="8610600" cy="4724400"/>
          </a:xfrm>
        </p:spPr>
        <p:txBody>
          <a:bodyPr>
            <a:normAutofit fontScale="85000" lnSpcReduction="20000"/>
          </a:bodyPr>
          <a:lstStyle/>
          <a:p>
            <a:pPr>
              <a:spcBef>
                <a:spcPts val="0"/>
              </a:spcBef>
              <a:spcAft>
                <a:spcPts val="600"/>
              </a:spcAft>
            </a:pPr>
            <a:r>
              <a:rPr lang="pt-BR" sz="2000" dirty="0" smtClean="0"/>
              <a:t>Modo galgamento ou erosão tubular</a:t>
            </a:r>
          </a:p>
          <a:p>
            <a:pPr lvl="1">
              <a:spcBef>
                <a:spcPts val="0"/>
              </a:spcBef>
              <a:spcAft>
                <a:spcPts val="600"/>
              </a:spcAft>
            </a:pPr>
            <a:r>
              <a:rPr lang="pt-BR" sz="1800" dirty="0" smtClean="0"/>
              <a:t>Apenas a erosão tubular exige parâmetros adicionais:</a:t>
            </a:r>
          </a:p>
          <a:p>
            <a:pPr lvl="2">
              <a:spcBef>
                <a:spcPts val="0"/>
              </a:spcBef>
              <a:spcAft>
                <a:spcPts val="600"/>
              </a:spcAft>
            </a:pPr>
            <a:r>
              <a:rPr lang="pt-BR" sz="1600" dirty="0" smtClean="0"/>
              <a:t>Elevação da erosão (onde se abre o furo da erosão)</a:t>
            </a:r>
          </a:p>
          <a:p>
            <a:pPr lvl="2">
              <a:spcBef>
                <a:spcPts val="0"/>
              </a:spcBef>
              <a:spcAft>
                <a:spcPts val="600"/>
              </a:spcAft>
            </a:pPr>
            <a:r>
              <a:rPr lang="pt-BR" sz="1600" dirty="0" smtClean="0"/>
              <a:t>Coeficiente da erosão (para o fluxo do orifício através do furo da erosão)</a:t>
            </a:r>
          </a:p>
          <a:p>
            <a:pPr marL="914400" lvl="2" indent="0">
              <a:spcBef>
                <a:spcPts val="0"/>
              </a:spcBef>
              <a:spcAft>
                <a:spcPts val="600"/>
              </a:spcAft>
              <a:buNone/>
            </a:pPr>
            <a:endParaRPr lang="pt-BR" sz="1600" dirty="0" smtClean="0"/>
          </a:p>
          <a:p>
            <a:pPr>
              <a:spcBef>
                <a:spcPts val="0"/>
              </a:spcBef>
              <a:spcAft>
                <a:spcPts val="600"/>
              </a:spcAft>
            </a:pPr>
            <a:r>
              <a:rPr lang="pt-BR" sz="2000" dirty="0" smtClean="0"/>
              <a:t>Definir o tamanho final da ruptura:</a:t>
            </a:r>
          </a:p>
          <a:p>
            <a:pPr lvl="1">
              <a:spcBef>
                <a:spcPts val="0"/>
              </a:spcBef>
              <a:spcAft>
                <a:spcPts val="600"/>
              </a:spcAft>
            </a:pPr>
            <a:r>
              <a:rPr lang="pt-BR" sz="1800" dirty="0" smtClean="0"/>
              <a:t>Elevação do topo (elevação no topo da ruptura).</a:t>
            </a:r>
          </a:p>
          <a:p>
            <a:pPr lvl="1">
              <a:spcBef>
                <a:spcPts val="0"/>
              </a:spcBef>
              <a:spcAft>
                <a:spcPts val="600"/>
              </a:spcAft>
            </a:pPr>
            <a:r>
              <a:rPr lang="pt-BR" sz="1800" dirty="0" smtClean="0"/>
              <a:t>Elevação no fundo (elevação no fundo da ruptura).</a:t>
            </a:r>
          </a:p>
          <a:p>
            <a:pPr lvl="1">
              <a:spcBef>
                <a:spcPts val="0"/>
              </a:spcBef>
              <a:spcAft>
                <a:spcPts val="600"/>
              </a:spcAft>
            </a:pPr>
            <a:r>
              <a:rPr lang="pt-BR" sz="1800" dirty="0" smtClean="0"/>
              <a:t>Largura do fundo (largura no fundo da ruptura)</a:t>
            </a:r>
          </a:p>
          <a:p>
            <a:pPr lvl="1">
              <a:spcBef>
                <a:spcPts val="0"/>
              </a:spcBef>
              <a:spcAft>
                <a:spcPts val="600"/>
              </a:spcAft>
            </a:pPr>
            <a:r>
              <a:rPr lang="pt-BR" sz="1800" dirty="0" smtClean="0"/>
              <a:t>Inclinações dos lados esquerdo/direito (inclinações laterais da ruptura ao se abrir na face da barragem)</a:t>
            </a:r>
          </a:p>
          <a:p>
            <a:pPr lvl="1">
              <a:spcBef>
                <a:spcPts val="0"/>
              </a:spcBef>
              <a:spcAft>
                <a:spcPts val="600"/>
              </a:spcAft>
            </a:pPr>
            <a:endParaRPr lang="pt-BR" sz="1800" dirty="0" smtClean="0"/>
          </a:p>
          <a:p>
            <a:pPr>
              <a:spcBef>
                <a:spcPts val="0"/>
              </a:spcBef>
              <a:spcAft>
                <a:spcPts val="600"/>
              </a:spcAft>
            </a:pPr>
            <a:r>
              <a:rPr lang="pt-BR" sz="2000" dirty="0" smtClean="0"/>
              <a:t>Definir o tempo de progressão:</a:t>
            </a:r>
          </a:p>
          <a:p>
            <a:pPr lvl="1">
              <a:spcBef>
                <a:spcPts val="0"/>
              </a:spcBef>
              <a:spcAft>
                <a:spcPts val="600"/>
              </a:spcAft>
            </a:pPr>
            <a:r>
              <a:rPr lang="pt-BR" sz="1800" dirty="0" smtClean="0"/>
              <a:t>Quanto tempo demora para a ruptura crescer do início até o tamanho final.</a:t>
            </a:r>
          </a:p>
          <a:p>
            <a:pPr lvl="1">
              <a:spcBef>
                <a:spcPts val="0"/>
              </a:spcBef>
              <a:spcAft>
                <a:spcPts val="600"/>
              </a:spcAft>
            </a:pPr>
            <a:r>
              <a:rPr lang="pt-BR" sz="1800" dirty="0" smtClean="0"/>
              <a:t>Usar o tempo “crítico”, que começa com uma saída significativa e termina quando a ruptura para de crescer significativamente.</a:t>
            </a:r>
          </a:p>
          <a:p>
            <a:pPr lvl="1">
              <a:spcBef>
                <a:spcPts val="0"/>
              </a:spcBef>
              <a:spcAft>
                <a:spcPts val="600"/>
              </a:spcAft>
            </a:pPr>
            <a:r>
              <a:rPr lang="pt-BR" sz="1800" dirty="0" smtClean="0"/>
              <a:t>O reservatório ainda pode conter um grande volume de água quando a ruptura para de crescer.</a:t>
            </a:r>
            <a:endParaRPr lang="pt-BR"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Grp="1" noChangeArrowheads="1"/>
          </p:cNvSpPr>
          <p:nvPr>
            <p:ph type="title"/>
          </p:nvPr>
        </p:nvSpPr>
        <p:spPr/>
        <p:txBody>
          <a:bodyPr/>
          <a:lstStyle/>
          <a:p>
            <a:r>
              <a:rPr lang="en-US" dirty="0" err="1" smtClean="0"/>
              <a:t>Parâmetros</a:t>
            </a:r>
            <a:r>
              <a:rPr lang="en-US" dirty="0" smtClean="0"/>
              <a:t> de </a:t>
            </a:r>
            <a:r>
              <a:rPr lang="en-US" dirty="0" err="1" smtClean="0"/>
              <a:t>Ruptura</a:t>
            </a:r>
            <a:endParaRPr lang="en-US" dirty="0"/>
          </a:p>
        </p:txBody>
      </p:sp>
      <p:pic>
        <p:nvPicPr>
          <p:cNvPr id="129032" name="Picture 8"/>
          <p:cNvPicPr>
            <a:picLocks noChangeAspect="1" noChangeArrowheads="1"/>
          </p:cNvPicPr>
          <p:nvPr/>
        </p:nvPicPr>
        <p:blipFill>
          <a:blip r:embed="rId3" cstate="print"/>
          <a:srcRect/>
          <a:stretch>
            <a:fillRect/>
          </a:stretch>
        </p:blipFill>
        <p:spPr bwMode="auto">
          <a:xfrm>
            <a:off x="4657725" y="1634490"/>
            <a:ext cx="3419475" cy="3467100"/>
          </a:xfrm>
          <a:prstGeom prst="rect">
            <a:avLst/>
          </a:prstGeom>
          <a:noFill/>
          <a:ln w="9525">
            <a:noFill/>
            <a:miter lim="800000"/>
            <a:headEnd/>
            <a:tailEnd/>
          </a:ln>
        </p:spPr>
      </p:pic>
      <p:pic>
        <p:nvPicPr>
          <p:cNvPr id="129033" name="Picture 9"/>
          <p:cNvPicPr>
            <a:picLocks noChangeAspect="1" noChangeArrowheads="1"/>
          </p:cNvPicPr>
          <p:nvPr/>
        </p:nvPicPr>
        <p:blipFill>
          <a:blip r:embed="rId4" cstate="print"/>
          <a:srcRect/>
          <a:stretch>
            <a:fillRect/>
          </a:stretch>
        </p:blipFill>
        <p:spPr bwMode="auto">
          <a:xfrm>
            <a:off x="990600" y="1634490"/>
            <a:ext cx="3419475" cy="346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219200"/>
          </a:xfrm>
        </p:spPr>
        <p:txBody>
          <a:bodyPr/>
          <a:lstStyle/>
          <a:p>
            <a:r>
              <a:rPr lang="pt-BR" dirty="0" smtClean="0"/>
              <a:t>Início da Ruptura</a:t>
            </a:r>
            <a:endParaRPr lang="pt-BR" dirty="0"/>
          </a:p>
        </p:txBody>
      </p:sp>
      <p:sp>
        <p:nvSpPr>
          <p:cNvPr id="132099" name="Rectangle 3"/>
          <p:cNvSpPr>
            <a:spLocks noGrp="1" noChangeArrowheads="1"/>
          </p:cNvSpPr>
          <p:nvPr>
            <p:ph idx="1"/>
          </p:nvPr>
        </p:nvSpPr>
        <p:spPr>
          <a:xfrm>
            <a:off x="228600" y="1219200"/>
            <a:ext cx="8610600" cy="4572000"/>
          </a:xfrm>
        </p:spPr>
        <p:txBody>
          <a:bodyPr>
            <a:normAutofit/>
          </a:bodyPr>
          <a:lstStyle/>
          <a:p>
            <a:pPr>
              <a:spcAft>
                <a:spcPts val="600"/>
              </a:spcAft>
            </a:pPr>
            <a:r>
              <a:rPr lang="pt-BR" sz="2000" dirty="0" smtClean="0"/>
              <a:t>Opção 1) Duração na elevação: a ruptura começa quando a elevação do espelho do reservatório ultrapassa uma elevação especificada durante um determinado intervalo de tempo</a:t>
            </a:r>
          </a:p>
          <a:p>
            <a:pPr lvl="1">
              <a:spcBef>
                <a:spcPts val="0"/>
              </a:spcBef>
              <a:spcAft>
                <a:spcPts val="600"/>
              </a:spcAft>
            </a:pPr>
            <a:r>
              <a:rPr lang="pt-BR" sz="1800" dirty="0" smtClean="0"/>
              <a:t>Elevação de </a:t>
            </a:r>
            <a:r>
              <a:rPr lang="pt-BR" sz="1800" dirty="0" smtClean="0"/>
              <a:t>desencadeamento</a:t>
            </a:r>
            <a:r>
              <a:rPr lang="pt-BR" sz="1800" dirty="0" smtClean="0"/>
              <a:t>.</a:t>
            </a:r>
          </a:p>
          <a:p>
            <a:pPr lvl="1">
              <a:spcAft>
                <a:spcPts val="600"/>
              </a:spcAft>
            </a:pPr>
            <a:r>
              <a:rPr lang="pt-BR" sz="1800" dirty="0" smtClean="0"/>
              <a:t>Tempo determinado.</a:t>
            </a:r>
          </a:p>
          <a:p>
            <a:pPr>
              <a:spcAft>
                <a:spcPts val="600"/>
              </a:spcAft>
            </a:pPr>
            <a:r>
              <a:rPr lang="pt-BR" sz="2000" dirty="0" smtClean="0"/>
              <a:t>(Opção 2) Elevação: a ruptura começa assim que a elevação do espelho do reservatório alcança uma elevação especificada.</a:t>
            </a:r>
          </a:p>
          <a:p>
            <a:pPr lvl="1">
              <a:spcAft>
                <a:spcPts val="600"/>
              </a:spcAft>
            </a:pPr>
            <a:r>
              <a:rPr lang="pt-BR" sz="1800" dirty="0" smtClean="0"/>
              <a:t>Elevação de desencadeamento.</a:t>
            </a:r>
          </a:p>
          <a:p>
            <a:pPr>
              <a:spcAft>
                <a:spcPts val="600"/>
              </a:spcAft>
            </a:pPr>
            <a:r>
              <a:rPr lang="pt-BR" sz="2000" dirty="0" smtClean="0"/>
              <a:t>(Opção 3) Hora específica: a ruptura começa a uma data e hora, independente da elevação do espelho.</a:t>
            </a:r>
          </a:p>
          <a:p>
            <a:pPr lvl="1">
              <a:spcAft>
                <a:spcPts val="600"/>
              </a:spcAft>
            </a:pPr>
            <a:r>
              <a:rPr lang="pt-BR" sz="1800" dirty="0" smtClean="0"/>
              <a:t>Data de desencadeamento.</a:t>
            </a:r>
          </a:p>
          <a:p>
            <a:pPr lvl="1">
              <a:spcAft>
                <a:spcPts val="600"/>
              </a:spcAft>
            </a:pPr>
            <a:r>
              <a:rPr lang="pt-BR" sz="1800" dirty="0" smtClean="0"/>
              <a:t>Horário de desencadeamento.</a:t>
            </a:r>
            <a:endParaRPr lang="pt-BR"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pt-BR" smtClean="0"/>
              <a:t>Progressão da Ruptura</a:t>
            </a:r>
            <a:endParaRPr lang="pt-BR"/>
          </a:p>
        </p:txBody>
      </p:sp>
      <p:sp>
        <p:nvSpPr>
          <p:cNvPr id="133123" name="Rectangle 3"/>
          <p:cNvSpPr>
            <a:spLocks noGrp="1" noChangeArrowheads="1"/>
          </p:cNvSpPr>
          <p:nvPr>
            <p:ph idx="1"/>
          </p:nvPr>
        </p:nvSpPr>
        <p:spPr>
          <a:xfrm>
            <a:off x="457200" y="1600200"/>
            <a:ext cx="8229600" cy="4191000"/>
          </a:xfrm>
        </p:spPr>
        <p:txBody>
          <a:bodyPr>
            <a:normAutofit/>
          </a:bodyPr>
          <a:lstStyle/>
          <a:p>
            <a:pPr>
              <a:spcBef>
                <a:spcPts val="0"/>
              </a:spcBef>
              <a:spcAft>
                <a:spcPts val="600"/>
              </a:spcAft>
            </a:pPr>
            <a:r>
              <a:rPr lang="pt-BR" sz="2000" dirty="0" smtClean="0"/>
              <a:t>A progressão define a taxa de crescimento da ruptura do tamanho inicial até o tamanho final.</a:t>
            </a:r>
          </a:p>
          <a:p>
            <a:pPr>
              <a:spcBef>
                <a:spcPts val="0"/>
              </a:spcBef>
              <a:spcAft>
                <a:spcPts val="600"/>
              </a:spcAft>
            </a:pPr>
            <a:r>
              <a:rPr lang="pt-BR" sz="2000" dirty="0" smtClean="0"/>
              <a:t>(Opção 1)  Linear.</a:t>
            </a:r>
          </a:p>
          <a:p>
            <a:pPr lvl="1">
              <a:spcBef>
                <a:spcPts val="0"/>
              </a:spcBef>
              <a:spcAft>
                <a:spcPts val="600"/>
              </a:spcAft>
            </a:pPr>
            <a:r>
              <a:rPr lang="pt-BR" sz="1800" dirty="0" smtClean="0"/>
              <a:t>A ruptura cresce a uma só taxa uniforme, enquanto dura seu tempo de progressão.</a:t>
            </a:r>
          </a:p>
          <a:p>
            <a:pPr>
              <a:spcBef>
                <a:spcPts val="0"/>
              </a:spcBef>
              <a:spcAft>
                <a:spcPts val="600"/>
              </a:spcAft>
            </a:pPr>
            <a:r>
              <a:rPr lang="pt-BR" sz="2000" dirty="0" smtClean="0"/>
              <a:t>(Opção 2)  Onda senoidal.</a:t>
            </a:r>
          </a:p>
          <a:p>
            <a:pPr lvl="1">
              <a:spcBef>
                <a:spcPts val="0"/>
              </a:spcBef>
              <a:spcAft>
                <a:spcPts val="600"/>
              </a:spcAft>
            </a:pPr>
            <a:r>
              <a:rPr lang="pt-BR" sz="1800" dirty="0" smtClean="0"/>
              <a:t>A ruptura cresce a uma taxa variável defendida pelo primeiro quarto de uma onda senoidal.</a:t>
            </a:r>
          </a:p>
          <a:p>
            <a:pPr>
              <a:spcBef>
                <a:spcPts val="0"/>
              </a:spcBef>
              <a:spcAft>
                <a:spcPts val="600"/>
              </a:spcAft>
            </a:pPr>
            <a:r>
              <a:rPr lang="pt-BR" sz="2000" dirty="0" smtClean="0"/>
              <a:t>(Opção 3)  Curva do usuário.</a:t>
            </a:r>
          </a:p>
          <a:p>
            <a:pPr lvl="1">
              <a:spcBef>
                <a:spcPts val="0"/>
              </a:spcBef>
              <a:spcAft>
                <a:spcPts val="600"/>
              </a:spcAft>
            </a:pPr>
            <a:r>
              <a:rPr lang="pt-BR" sz="1800" dirty="0" smtClean="0"/>
              <a:t>Especifique uma curva que dê o percentual do crescimento da ruptura versus o percentual da duração do tempo da progressão.</a:t>
            </a:r>
          </a:p>
          <a:p>
            <a:pPr lvl="1">
              <a:spcBef>
                <a:spcPts val="0"/>
              </a:spcBef>
              <a:spcAft>
                <a:spcPts val="600"/>
              </a:spcAft>
            </a:pPr>
            <a:r>
              <a:rPr lang="pt-BR" sz="1800" dirty="0" smtClean="0"/>
              <a:t>O tempo da progressão aumenta de modo linear.</a:t>
            </a:r>
            <a:endParaRPr lang="pt-BR"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0"/>
            <a:ext cx="8229600" cy="990600"/>
          </a:xfrm>
        </p:spPr>
        <p:txBody>
          <a:bodyPr/>
          <a:lstStyle/>
          <a:p>
            <a:r>
              <a:rPr lang="pt-BR" dirty="0" smtClean="0"/>
              <a:t>Condição da Água a Jusante</a:t>
            </a:r>
            <a:endParaRPr lang="pt-BR" dirty="0"/>
          </a:p>
        </p:txBody>
      </p:sp>
      <p:sp>
        <p:nvSpPr>
          <p:cNvPr id="140291" name="Rectangle 3"/>
          <p:cNvSpPr>
            <a:spLocks noGrp="1" noChangeArrowheads="1"/>
          </p:cNvSpPr>
          <p:nvPr>
            <p:ph idx="1"/>
          </p:nvPr>
        </p:nvSpPr>
        <p:spPr>
          <a:xfrm>
            <a:off x="304800" y="1066800"/>
            <a:ext cx="8458200" cy="4724400"/>
          </a:xfrm>
        </p:spPr>
        <p:txBody>
          <a:bodyPr>
            <a:normAutofit fontScale="85000" lnSpcReduction="20000"/>
          </a:bodyPr>
          <a:lstStyle/>
          <a:p>
            <a:pPr>
              <a:lnSpc>
                <a:spcPct val="120000"/>
              </a:lnSpc>
              <a:spcBef>
                <a:spcPts val="0"/>
              </a:spcBef>
              <a:spcAft>
                <a:spcPts val="600"/>
              </a:spcAft>
            </a:pPr>
            <a:r>
              <a:rPr lang="pt-BR" sz="2000" dirty="0" smtClean="0"/>
              <a:t>Em geral, os efeitos da submersão devem ser incluídos ao computar a vazão através de uma ruptura.</a:t>
            </a:r>
          </a:p>
          <a:p>
            <a:pPr>
              <a:lnSpc>
                <a:spcPct val="120000"/>
              </a:lnSpc>
              <a:spcBef>
                <a:spcPts val="0"/>
              </a:spcBef>
              <a:spcAft>
                <a:spcPts val="600"/>
              </a:spcAft>
            </a:pPr>
            <a:r>
              <a:rPr lang="pt-BR" sz="2000" dirty="0" smtClean="0"/>
              <a:t>(Opção 1)  Nenhum.</a:t>
            </a:r>
          </a:p>
          <a:p>
            <a:pPr lvl="1">
              <a:lnSpc>
                <a:spcPct val="120000"/>
              </a:lnSpc>
              <a:spcBef>
                <a:spcPts val="0"/>
              </a:spcBef>
              <a:spcAft>
                <a:spcPts val="600"/>
              </a:spcAft>
            </a:pPr>
            <a:r>
              <a:rPr lang="pt-BR" sz="1800" dirty="0" smtClean="0"/>
              <a:t>Válida apenas se o fundo da ruptura fica sempre acima do espelho d’água a jusante.</a:t>
            </a:r>
          </a:p>
          <a:p>
            <a:pPr lvl="1">
              <a:lnSpc>
                <a:spcPct val="120000"/>
              </a:lnSpc>
              <a:spcBef>
                <a:spcPts val="0"/>
              </a:spcBef>
              <a:spcAft>
                <a:spcPts val="600"/>
              </a:spcAft>
            </a:pPr>
            <a:r>
              <a:rPr lang="pt-BR" sz="1800" dirty="0" smtClean="0"/>
              <a:t>Há quase sempre algum efeito causado pela água a jusante, especialmente quando a ruptura alcança sua dimensão final.</a:t>
            </a:r>
          </a:p>
          <a:p>
            <a:pPr>
              <a:lnSpc>
                <a:spcPct val="120000"/>
              </a:lnSpc>
              <a:spcBef>
                <a:spcPts val="0"/>
              </a:spcBef>
              <a:spcAft>
                <a:spcPts val="600"/>
              </a:spcAft>
            </a:pPr>
            <a:r>
              <a:rPr lang="pt-BR" sz="2000" dirty="0" smtClean="0"/>
              <a:t>(Opção 2)  Vazão da saída do reservatório mais a curva de descarga.</a:t>
            </a:r>
          </a:p>
          <a:p>
            <a:pPr lvl="1">
              <a:lnSpc>
                <a:spcPct val="120000"/>
              </a:lnSpc>
              <a:spcBef>
                <a:spcPts val="0"/>
              </a:spcBef>
              <a:spcAft>
                <a:spcPts val="600"/>
              </a:spcAft>
            </a:pPr>
            <a:r>
              <a:rPr lang="pt-BR" sz="1800" dirty="0" smtClean="0"/>
              <a:t>Geralmente válida quando o reservatório é a única fonte de vazão rumo à água a jusante.</a:t>
            </a:r>
          </a:p>
          <a:p>
            <a:pPr>
              <a:lnSpc>
                <a:spcPct val="120000"/>
              </a:lnSpc>
              <a:spcBef>
                <a:spcPts val="0"/>
              </a:spcBef>
              <a:spcAft>
                <a:spcPts val="600"/>
              </a:spcAft>
            </a:pPr>
            <a:r>
              <a:rPr lang="pt-BR" sz="2000" dirty="0" smtClean="0"/>
              <a:t>(Opção 3)  Vazão a jusante mais a curva de descarga.</a:t>
            </a:r>
          </a:p>
          <a:p>
            <a:pPr lvl="1">
              <a:lnSpc>
                <a:spcPct val="120000"/>
              </a:lnSpc>
              <a:spcBef>
                <a:spcPts val="0"/>
              </a:spcBef>
              <a:spcAft>
                <a:spcPts val="600"/>
              </a:spcAft>
            </a:pPr>
            <a:r>
              <a:rPr lang="pt-BR" sz="1800" dirty="0" smtClean="0"/>
              <a:t>Necessária quando outros elementos contribuem vazão à água a jusante.</a:t>
            </a:r>
          </a:p>
          <a:p>
            <a:pPr>
              <a:lnSpc>
                <a:spcPct val="120000"/>
              </a:lnSpc>
              <a:spcBef>
                <a:spcPts val="0"/>
              </a:spcBef>
              <a:spcAft>
                <a:spcPts val="600"/>
              </a:spcAft>
            </a:pPr>
            <a:r>
              <a:rPr lang="pt-BR" sz="2000" dirty="0" smtClean="0"/>
              <a:t>(Opção 4)  Estágio </a:t>
            </a:r>
            <a:r>
              <a:rPr lang="pt-BR" sz="2000" dirty="0" smtClean="0"/>
              <a:t>especificado</a:t>
            </a:r>
            <a:r>
              <a:rPr lang="pt-BR" sz="2000" dirty="0" smtClean="0"/>
              <a:t>.</a:t>
            </a:r>
          </a:p>
          <a:p>
            <a:pPr lvl="1">
              <a:lnSpc>
                <a:spcPct val="120000"/>
              </a:lnSpc>
              <a:spcBef>
                <a:spcPts val="0"/>
              </a:spcBef>
              <a:spcAft>
                <a:spcPts val="600"/>
              </a:spcAft>
            </a:pPr>
            <a:r>
              <a:rPr lang="pt-BR" sz="1800" dirty="0" smtClean="0"/>
              <a:t>Apenas quando a liberação do reservatório é pequena comparada à vazão total a jusante, e a vazão a jusante é conhecido.</a:t>
            </a:r>
          </a:p>
          <a:p>
            <a:pPr lvl="1">
              <a:lnSpc>
                <a:spcPct val="120000"/>
              </a:lnSpc>
              <a:spcBef>
                <a:spcPts val="0"/>
              </a:spcBef>
              <a:spcAft>
                <a:spcPts val="600"/>
              </a:spcAft>
            </a:pPr>
            <a:r>
              <a:rPr lang="pt-BR" sz="1800" dirty="0" smtClean="0"/>
              <a:t>Normalmente não se aplica, em cenários de ruptura de barragens.</a:t>
            </a:r>
            <a:endParaRPr lang="pt-BR"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0"/>
            <a:ext cx="8229600" cy="1143000"/>
          </a:xfrm>
        </p:spPr>
        <p:txBody>
          <a:bodyPr/>
          <a:lstStyle/>
          <a:p>
            <a:r>
              <a:rPr lang="pt-BR" dirty="0" smtClean="0"/>
              <a:t>Limitações</a:t>
            </a:r>
            <a:endParaRPr lang="pt-BR" dirty="0"/>
          </a:p>
        </p:txBody>
      </p:sp>
      <p:sp>
        <p:nvSpPr>
          <p:cNvPr id="149507" name="Rectangle 3"/>
          <p:cNvSpPr>
            <a:spLocks noGrp="1" noChangeArrowheads="1"/>
          </p:cNvSpPr>
          <p:nvPr>
            <p:ph idx="1"/>
          </p:nvPr>
        </p:nvSpPr>
        <p:spPr>
          <a:xfrm>
            <a:off x="457200" y="1219200"/>
            <a:ext cx="8229600" cy="4419600"/>
          </a:xfrm>
        </p:spPr>
        <p:txBody>
          <a:bodyPr>
            <a:normAutofit lnSpcReduction="10000"/>
          </a:bodyPr>
          <a:lstStyle/>
          <a:p>
            <a:pPr>
              <a:spcBef>
                <a:spcPts val="0"/>
              </a:spcBef>
              <a:spcAft>
                <a:spcPts val="600"/>
              </a:spcAft>
            </a:pPr>
            <a:r>
              <a:rPr lang="pt-BR" sz="2000" dirty="0" smtClean="0"/>
              <a:t>Reservatórios longos e estreitos que adquirirão um espelho d’água não nivelado depois do início da ruptura.</a:t>
            </a:r>
          </a:p>
          <a:p>
            <a:pPr marL="0" indent="0">
              <a:spcBef>
                <a:spcPts val="0"/>
              </a:spcBef>
              <a:spcAft>
                <a:spcPts val="600"/>
              </a:spcAft>
              <a:buNone/>
            </a:pPr>
            <a:endParaRPr lang="pt-BR" sz="2000" dirty="0" smtClean="0"/>
          </a:p>
          <a:p>
            <a:pPr>
              <a:spcBef>
                <a:spcPts val="0"/>
              </a:spcBef>
              <a:spcAft>
                <a:spcPts val="600"/>
              </a:spcAft>
            </a:pPr>
            <a:r>
              <a:rPr lang="pt-BR" sz="2000" dirty="0" smtClean="0"/>
              <a:t>Falhas nas quais a descarga da ruptura é difusa, em vez de para um canal bem definido.</a:t>
            </a:r>
          </a:p>
          <a:p>
            <a:pPr marL="0" indent="0">
              <a:spcBef>
                <a:spcPts val="0"/>
              </a:spcBef>
              <a:spcAft>
                <a:spcPts val="600"/>
              </a:spcAft>
              <a:buNone/>
            </a:pPr>
            <a:endParaRPr lang="pt-BR" sz="2000" dirty="0" smtClean="0"/>
          </a:p>
          <a:p>
            <a:pPr>
              <a:spcBef>
                <a:spcPts val="0"/>
              </a:spcBef>
              <a:spcAft>
                <a:spcPts val="600"/>
              </a:spcAft>
            </a:pPr>
            <a:r>
              <a:rPr lang="pt-BR" sz="2000" dirty="0" smtClean="0"/>
              <a:t>Ramificações a jusante com pequenas inclinações e/ou uma geometria do canal que levem a um roteamento complicado.</a:t>
            </a:r>
          </a:p>
          <a:p>
            <a:pPr lvl="1">
              <a:spcBef>
                <a:spcPts val="0"/>
              </a:spcBef>
              <a:spcAft>
                <a:spcPts val="600"/>
              </a:spcAft>
            </a:pPr>
            <a:r>
              <a:rPr lang="pt-BR" sz="1800" dirty="0" smtClean="0"/>
              <a:t>Galgamento e falhas de diques.</a:t>
            </a:r>
          </a:p>
          <a:p>
            <a:pPr lvl="1">
              <a:spcBef>
                <a:spcPts val="0"/>
              </a:spcBef>
              <a:spcAft>
                <a:spcPts val="600"/>
              </a:spcAft>
            </a:pPr>
            <a:r>
              <a:rPr lang="pt-BR" sz="1800" dirty="0" smtClean="0"/>
              <a:t>Águas de remanso em afluentes.</a:t>
            </a:r>
          </a:p>
          <a:p>
            <a:pPr marL="457200" lvl="1" indent="0">
              <a:spcBef>
                <a:spcPts val="0"/>
              </a:spcBef>
              <a:spcAft>
                <a:spcPts val="600"/>
              </a:spcAft>
              <a:buNone/>
            </a:pPr>
            <a:endParaRPr lang="pt-BR" sz="1800" dirty="0" smtClean="0"/>
          </a:p>
          <a:p>
            <a:pPr>
              <a:spcBef>
                <a:spcPts val="0"/>
              </a:spcBef>
              <a:spcAft>
                <a:spcPts val="600"/>
              </a:spcAft>
            </a:pPr>
            <a:r>
              <a:rPr lang="pt-BR" sz="2000" dirty="0" smtClean="0"/>
              <a:t>As estimativas de estágios geralmente não são confiáveis o suficiente para alimentar o mapeamento de planícies de inundação.</a:t>
            </a:r>
            <a:endParaRPr lang="pt-BR"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5"/>
          <p:cNvSpPr>
            <a:spLocks noChangeArrowheads="1"/>
          </p:cNvSpPr>
          <p:nvPr/>
        </p:nvSpPr>
        <p:spPr bwMode="auto">
          <a:xfrm>
            <a:off x="228600" y="1066800"/>
            <a:ext cx="8731250" cy="4724400"/>
          </a:xfrm>
          <a:prstGeom prst="rect">
            <a:avLst/>
          </a:prstGeom>
          <a:noFill/>
          <a:ln w="9525">
            <a:noFill/>
            <a:miter lim="800000"/>
            <a:headEnd/>
            <a:tailEnd/>
          </a:ln>
        </p:spPr>
        <p:txBody>
          <a:bodyPr lIns="92075" tIns="46038" rIns="92075" bIns="46038">
            <a:normAutofit fontScale="92500" lnSpcReduction="20000"/>
          </a:bodyPr>
          <a:lstStyle/>
          <a:p>
            <a:pPr marL="342900" indent="-342900">
              <a:lnSpc>
                <a:spcPct val="110000"/>
              </a:lnSpc>
              <a:spcBef>
                <a:spcPts val="0"/>
              </a:spcBef>
              <a:spcAft>
                <a:spcPts val="600"/>
              </a:spcAft>
              <a:buClr>
                <a:schemeClr val="hlink"/>
              </a:buClr>
              <a:buFont typeface="Monotype Sorts" pitchFamily="2" charset="2"/>
              <a:buChar char="n"/>
            </a:pPr>
            <a:r>
              <a:rPr lang="pt-BR" sz="2800" dirty="0" smtClean="0">
                <a:latin typeface="Arial" pitchFamily="34" charset="0"/>
              </a:rPr>
              <a:t> </a:t>
            </a:r>
            <a:r>
              <a:rPr lang="pt-BR" sz="2000" dirty="0" smtClean="0">
                <a:latin typeface="Arial" pitchFamily="34" charset="0"/>
              </a:rPr>
              <a:t>Modos de Falha</a:t>
            </a:r>
          </a:p>
          <a:p>
            <a:pPr marL="742950" lvl="1" indent="-285750">
              <a:lnSpc>
                <a:spcPct val="110000"/>
              </a:lnSpc>
              <a:spcBef>
                <a:spcPts val="0"/>
              </a:spcBef>
              <a:spcAft>
                <a:spcPts val="600"/>
              </a:spcAft>
              <a:buClr>
                <a:schemeClr val="accent2"/>
              </a:buClr>
              <a:buSzPct val="70000"/>
              <a:buFont typeface="Monotype Sorts" pitchFamily="2" charset="2"/>
              <a:buChar char="n"/>
            </a:pPr>
            <a:r>
              <a:rPr lang="pt-BR" sz="2000" dirty="0" err="1" smtClean="0">
                <a:latin typeface="Arial" pitchFamily="34" charset="0"/>
              </a:rPr>
              <a:t>Galgamento</a:t>
            </a:r>
            <a:r>
              <a:rPr lang="pt-BR" sz="2000" dirty="0" smtClean="0">
                <a:latin typeface="Arial" pitchFamily="34" charset="0"/>
              </a:rPr>
              <a:t> e erosão tubular </a:t>
            </a:r>
          </a:p>
          <a:p>
            <a:pPr marL="342900" indent="-342900">
              <a:lnSpc>
                <a:spcPct val="110000"/>
              </a:lnSpc>
              <a:spcBef>
                <a:spcPts val="0"/>
              </a:spcBef>
              <a:spcAft>
                <a:spcPts val="600"/>
              </a:spcAft>
              <a:buClr>
                <a:schemeClr val="hlink"/>
              </a:buClr>
              <a:buFont typeface="Monotype Sorts" pitchFamily="2" charset="2"/>
              <a:buChar char="n"/>
            </a:pPr>
            <a:r>
              <a:rPr lang="pt-BR" sz="2000" dirty="0" smtClean="0">
                <a:latin typeface="Arial" pitchFamily="34" charset="0"/>
              </a:rPr>
              <a:t> Início da Falha Baseado em:</a:t>
            </a:r>
          </a:p>
          <a:p>
            <a:pPr marL="742950" lvl="1" indent="-285750">
              <a:lnSpc>
                <a:spcPct val="110000"/>
              </a:lnSpc>
              <a:spcBef>
                <a:spcPts val="0"/>
              </a:spcBef>
              <a:spcAft>
                <a:spcPts val="600"/>
              </a:spcAft>
              <a:buClr>
                <a:schemeClr val="accent2"/>
              </a:buClr>
              <a:buSzPct val="70000"/>
              <a:buFont typeface="Monotype Sorts" pitchFamily="2" charset="2"/>
              <a:buChar char="n"/>
            </a:pPr>
            <a:r>
              <a:rPr lang="pt-BR" sz="2000" dirty="0" smtClean="0">
                <a:latin typeface="Arial" pitchFamily="34" charset="0"/>
              </a:rPr>
              <a:t>Estágio</a:t>
            </a:r>
          </a:p>
          <a:p>
            <a:pPr marL="742950" lvl="1" indent="-285750">
              <a:lnSpc>
                <a:spcPct val="110000"/>
              </a:lnSpc>
              <a:spcBef>
                <a:spcPts val="0"/>
              </a:spcBef>
              <a:spcAft>
                <a:spcPts val="600"/>
              </a:spcAft>
              <a:buClr>
                <a:schemeClr val="accent2"/>
              </a:buClr>
              <a:buSzPct val="70000"/>
              <a:buFont typeface="Monotype Sorts" pitchFamily="2" charset="2"/>
              <a:buChar char="n"/>
            </a:pPr>
            <a:r>
              <a:rPr lang="pt-BR" sz="2000" dirty="0" smtClean="0">
                <a:latin typeface="Arial" pitchFamily="34" charset="0"/>
              </a:rPr>
              <a:t>Tempo simulado</a:t>
            </a:r>
          </a:p>
          <a:p>
            <a:pPr marL="742950" lvl="1" indent="-285750">
              <a:lnSpc>
                <a:spcPct val="110000"/>
              </a:lnSpc>
              <a:spcBef>
                <a:spcPts val="0"/>
              </a:spcBef>
              <a:spcAft>
                <a:spcPts val="600"/>
              </a:spcAft>
              <a:buClr>
                <a:schemeClr val="accent2"/>
              </a:buClr>
              <a:buSzPct val="70000"/>
              <a:buFont typeface="Monotype Sorts" pitchFamily="2" charset="2"/>
              <a:buChar char="n"/>
            </a:pPr>
            <a:r>
              <a:rPr lang="pt-BR" sz="2000" dirty="0" smtClean="0">
                <a:latin typeface="Arial" pitchFamily="34" charset="0"/>
              </a:rPr>
              <a:t>Estágio + duração, e estágio de início imediato</a:t>
            </a:r>
          </a:p>
          <a:p>
            <a:pPr marL="342900" indent="-342900">
              <a:lnSpc>
                <a:spcPct val="110000"/>
              </a:lnSpc>
              <a:spcBef>
                <a:spcPts val="0"/>
              </a:spcBef>
              <a:spcAft>
                <a:spcPts val="600"/>
              </a:spcAft>
              <a:buClr>
                <a:schemeClr val="hlink"/>
              </a:buClr>
              <a:buFont typeface="Monotype Sorts" pitchFamily="2" charset="2"/>
              <a:buChar char="n"/>
            </a:pPr>
            <a:r>
              <a:rPr lang="pt-BR" sz="2000" dirty="0" smtClean="0">
                <a:latin typeface="Arial" pitchFamily="34" charset="0"/>
              </a:rPr>
              <a:t>Progressão da Ruptura</a:t>
            </a:r>
          </a:p>
          <a:p>
            <a:pPr marL="742950" lvl="1" indent="-285750">
              <a:lnSpc>
                <a:spcPct val="110000"/>
              </a:lnSpc>
              <a:spcBef>
                <a:spcPts val="0"/>
              </a:spcBef>
              <a:spcAft>
                <a:spcPts val="600"/>
              </a:spcAft>
              <a:buClr>
                <a:schemeClr val="accent2"/>
              </a:buClr>
              <a:buSzPct val="70000"/>
              <a:buFont typeface="Monotype Sorts" pitchFamily="2" charset="2"/>
              <a:buChar char="n"/>
            </a:pPr>
            <a:r>
              <a:rPr lang="pt-BR" sz="2000" dirty="0" smtClean="0">
                <a:latin typeface="Arial" pitchFamily="34" charset="0"/>
              </a:rPr>
              <a:t>Linear ou não linear (especificado pelo usuário)</a:t>
            </a:r>
          </a:p>
          <a:p>
            <a:pPr marL="742950" lvl="1" indent="-285750">
              <a:lnSpc>
                <a:spcPct val="110000"/>
              </a:lnSpc>
              <a:spcBef>
                <a:spcPts val="0"/>
              </a:spcBef>
              <a:spcAft>
                <a:spcPts val="600"/>
              </a:spcAft>
              <a:buClr>
                <a:schemeClr val="accent2"/>
              </a:buClr>
              <a:buSzPct val="70000"/>
              <a:buFont typeface="Monotype Sorts" pitchFamily="2" charset="2"/>
              <a:buChar char="n"/>
            </a:pPr>
            <a:r>
              <a:rPr lang="pt-BR" sz="2000" dirty="0" smtClean="0">
                <a:latin typeface="Arial" pitchFamily="34" charset="0"/>
              </a:rPr>
              <a:t>Nova opção simplificada de ruptura física</a:t>
            </a:r>
          </a:p>
          <a:p>
            <a:pPr marL="342900" indent="-342900">
              <a:lnSpc>
                <a:spcPct val="110000"/>
              </a:lnSpc>
              <a:spcBef>
                <a:spcPts val="0"/>
              </a:spcBef>
              <a:spcAft>
                <a:spcPts val="600"/>
              </a:spcAft>
              <a:buClr>
                <a:schemeClr val="hlink"/>
              </a:buClr>
              <a:buFont typeface="Monotype Sorts" pitchFamily="2" charset="2"/>
              <a:buChar char="n"/>
            </a:pPr>
            <a:r>
              <a:rPr lang="pt-BR" sz="2000" dirty="0" smtClean="0">
                <a:latin typeface="Arial" pitchFamily="34" charset="0"/>
              </a:rPr>
              <a:t>Dados Fornecidos pelo </a:t>
            </a:r>
            <a:r>
              <a:rPr lang="pt-BR" sz="2000" dirty="0" smtClean="0">
                <a:latin typeface="Arial" pitchFamily="34" charset="0"/>
              </a:rPr>
              <a:t>Usuário</a:t>
            </a:r>
            <a:r>
              <a:rPr lang="pt-BR" sz="2000" dirty="0" smtClean="0">
                <a:latin typeface="Arial" pitchFamily="34" charset="0"/>
              </a:rPr>
              <a:t>: </a:t>
            </a:r>
          </a:p>
          <a:p>
            <a:pPr marL="742950" lvl="1" indent="-285750">
              <a:lnSpc>
                <a:spcPct val="110000"/>
              </a:lnSpc>
              <a:spcBef>
                <a:spcPts val="0"/>
              </a:spcBef>
              <a:spcAft>
                <a:spcPts val="600"/>
              </a:spcAft>
              <a:buClr>
                <a:schemeClr val="accent2"/>
              </a:buClr>
              <a:buSzPct val="70000"/>
              <a:buFont typeface="Monotype Sorts" pitchFamily="2" charset="2"/>
              <a:buChar char="n"/>
            </a:pPr>
            <a:r>
              <a:rPr lang="pt-BR" sz="2000" dirty="0" smtClean="0">
                <a:latin typeface="Arial" pitchFamily="34" charset="0"/>
              </a:rPr>
              <a:t>Largura máxima do fundo da ruptura, elevação final do fundo, tempo de progressão, modo e valor do início da falha, método de progressão do crescimento, inclinações das laterais direito e esquerdo.</a:t>
            </a:r>
            <a:endParaRPr lang="pt-BR" sz="2000" dirty="0">
              <a:latin typeface="Arial" pitchFamily="34" charset="0"/>
            </a:endParaRPr>
          </a:p>
        </p:txBody>
      </p:sp>
      <p:sp>
        <p:nvSpPr>
          <p:cNvPr id="9221" name="Rectangle 6"/>
          <p:cNvSpPr>
            <a:spLocks noGrp="1" noRot="1" noChangeArrowheads="1"/>
          </p:cNvSpPr>
          <p:nvPr>
            <p:ph type="title"/>
          </p:nvPr>
        </p:nvSpPr>
        <p:spPr>
          <a:xfrm>
            <a:off x="0" y="0"/>
            <a:ext cx="9144000" cy="1143000"/>
          </a:xfrm>
        </p:spPr>
        <p:txBody>
          <a:bodyPr/>
          <a:lstStyle/>
          <a:p>
            <a:pPr eaLnBrk="1" hangingPunct="1"/>
            <a:r>
              <a:rPr lang="pt-BR" sz="3000" b="1" smtClean="0">
                <a:effectLst/>
              </a:rPr>
              <a:t>Análise da Ruptura de Barragens no HEC-RAS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Conteúdo</a:t>
            </a:r>
            <a:endParaRPr lang="pt-BR" dirty="0"/>
          </a:p>
        </p:txBody>
      </p:sp>
      <p:sp>
        <p:nvSpPr>
          <p:cNvPr id="3" name="Content Placeholder 2"/>
          <p:cNvSpPr>
            <a:spLocks noGrp="1"/>
          </p:cNvSpPr>
          <p:nvPr>
            <p:ph idx="1"/>
          </p:nvPr>
        </p:nvSpPr>
        <p:spPr>
          <a:xfrm>
            <a:off x="0" y="1600200"/>
            <a:ext cx="2997200" cy="3886200"/>
          </a:xfrm>
        </p:spPr>
        <p:txBody>
          <a:bodyPr/>
          <a:lstStyle/>
          <a:p>
            <a:r>
              <a:rPr lang="pt-BR" dirty="0" smtClean="0"/>
              <a:t>Geral</a:t>
            </a:r>
          </a:p>
          <a:p>
            <a:r>
              <a:rPr lang="pt-BR" dirty="0" smtClean="0"/>
              <a:t>Modelagem</a:t>
            </a:r>
          </a:p>
          <a:p>
            <a:r>
              <a:rPr lang="pt-BR" dirty="0" smtClean="0"/>
              <a:t>Mapeamento</a:t>
            </a:r>
            <a:endParaRPr lang="pt-BR" dirty="0"/>
          </a:p>
        </p:txBody>
      </p:sp>
      <p:pic>
        <p:nvPicPr>
          <p:cNvPr id="6" name="Picture 8"/>
          <p:cNvPicPr>
            <a:picLocks noChangeAspect="1" noChangeArrowheads="1"/>
          </p:cNvPicPr>
          <p:nvPr/>
        </p:nvPicPr>
        <p:blipFill>
          <a:blip r:embed="rId3" cstate="print"/>
          <a:srcRect/>
          <a:stretch>
            <a:fillRect/>
          </a:stretch>
        </p:blipFill>
        <p:spPr bwMode="auto">
          <a:xfrm>
            <a:off x="2997200" y="1676401"/>
            <a:ext cx="5794964" cy="4191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Freeform 3"/>
          <p:cNvSpPr>
            <a:spLocks/>
          </p:cNvSpPr>
          <p:nvPr/>
        </p:nvSpPr>
        <p:spPr bwMode="auto">
          <a:xfrm>
            <a:off x="1752600" y="2819400"/>
            <a:ext cx="4953000" cy="2819400"/>
          </a:xfrm>
          <a:custGeom>
            <a:avLst/>
            <a:gdLst>
              <a:gd name="T0" fmla="*/ 0 w 3600"/>
              <a:gd name="T1" fmla="*/ 0 h 2496"/>
              <a:gd name="T2" fmla="*/ 2147483647 w 3600"/>
              <a:gd name="T3" fmla="*/ 2147483647 h 2496"/>
              <a:gd name="T4" fmla="*/ 2147483647 w 3600"/>
              <a:gd name="T5" fmla="*/ 2147483647 h 2496"/>
              <a:gd name="T6" fmla="*/ 2147483647 w 3600"/>
              <a:gd name="T7" fmla="*/ 2147483647 h 2496"/>
              <a:gd name="T8" fmla="*/ 0 60000 65536"/>
              <a:gd name="T9" fmla="*/ 0 60000 65536"/>
              <a:gd name="T10" fmla="*/ 0 60000 65536"/>
              <a:gd name="T11" fmla="*/ 0 60000 65536"/>
              <a:gd name="T12" fmla="*/ 0 w 3600"/>
              <a:gd name="T13" fmla="*/ 0 h 2496"/>
              <a:gd name="T14" fmla="*/ 3600 w 3600"/>
              <a:gd name="T15" fmla="*/ 2496 h 2496"/>
            </a:gdLst>
            <a:ahLst/>
            <a:cxnLst>
              <a:cxn ang="T8">
                <a:pos x="T0" y="T1"/>
              </a:cxn>
              <a:cxn ang="T9">
                <a:pos x="T2" y="T3"/>
              </a:cxn>
              <a:cxn ang="T10">
                <a:pos x="T4" y="T5"/>
              </a:cxn>
              <a:cxn ang="T11">
                <a:pos x="T6" y="T7"/>
              </a:cxn>
            </a:cxnLst>
            <a:rect l="T12" t="T13" r="T14" b="T15"/>
            <a:pathLst>
              <a:path w="3600" h="2496">
                <a:moveTo>
                  <a:pt x="0" y="0"/>
                </a:moveTo>
                <a:cubicBezTo>
                  <a:pt x="152" y="340"/>
                  <a:pt x="304" y="680"/>
                  <a:pt x="720" y="960"/>
                </a:cubicBezTo>
                <a:cubicBezTo>
                  <a:pt x="1136" y="1240"/>
                  <a:pt x="2016" y="1424"/>
                  <a:pt x="2496" y="1680"/>
                </a:cubicBezTo>
                <a:cubicBezTo>
                  <a:pt x="2976" y="1936"/>
                  <a:pt x="3288" y="2216"/>
                  <a:pt x="3600" y="2496"/>
                </a:cubicBezTo>
              </a:path>
            </a:pathLst>
          </a:custGeom>
          <a:noFill/>
          <a:ln w="28575" cmpd="sng">
            <a:solidFill>
              <a:srgbClr val="0066FF"/>
            </a:solidFill>
            <a:round/>
            <a:headEnd type="none" w="med" len="med"/>
            <a:tailEnd type="triangle" w="lg" len="lg"/>
          </a:ln>
        </p:spPr>
        <p:txBody>
          <a:bodyPr/>
          <a:lstStyle/>
          <a:p>
            <a:endParaRPr lang="en-US"/>
          </a:p>
        </p:txBody>
      </p:sp>
      <p:sp>
        <p:nvSpPr>
          <p:cNvPr id="10245" name="AutoShape 4"/>
          <p:cNvSpPr>
            <a:spLocks noChangeArrowheads="1"/>
          </p:cNvSpPr>
          <p:nvPr/>
        </p:nvSpPr>
        <p:spPr bwMode="auto">
          <a:xfrm rot="-4403542">
            <a:off x="3327400" y="3651250"/>
            <a:ext cx="387350" cy="1066800"/>
          </a:xfrm>
          <a:prstGeom prst="triangle">
            <a:avLst>
              <a:gd name="adj" fmla="val 50000"/>
            </a:avLst>
          </a:prstGeom>
          <a:solidFill>
            <a:srgbClr val="00CCFF"/>
          </a:solidFill>
          <a:ln w="0">
            <a:noFill/>
            <a:miter lim="800000"/>
            <a:headEnd/>
            <a:tailEnd/>
          </a:ln>
        </p:spPr>
        <p:txBody>
          <a:bodyPr wrap="none" anchor="ctr"/>
          <a:lstStyle/>
          <a:p>
            <a:endParaRPr lang="en-US"/>
          </a:p>
        </p:txBody>
      </p:sp>
      <p:sp>
        <p:nvSpPr>
          <p:cNvPr id="10246" name="Line 5"/>
          <p:cNvSpPr>
            <a:spLocks noChangeShapeType="1"/>
          </p:cNvSpPr>
          <p:nvPr/>
        </p:nvSpPr>
        <p:spPr bwMode="auto">
          <a:xfrm flipH="1">
            <a:off x="3994150" y="4168775"/>
            <a:ext cx="95250" cy="342900"/>
          </a:xfrm>
          <a:prstGeom prst="line">
            <a:avLst/>
          </a:prstGeom>
          <a:noFill/>
          <a:ln w="38100">
            <a:solidFill>
              <a:schemeClr val="tx1"/>
            </a:solidFill>
            <a:round/>
            <a:headEnd/>
            <a:tailEnd/>
          </a:ln>
        </p:spPr>
        <p:txBody>
          <a:bodyPr/>
          <a:lstStyle/>
          <a:p>
            <a:endParaRPr lang="en-US"/>
          </a:p>
        </p:txBody>
      </p:sp>
      <p:sp>
        <p:nvSpPr>
          <p:cNvPr id="10247" name="Text Box 6"/>
          <p:cNvSpPr txBox="1">
            <a:spLocks noChangeArrowheads="1"/>
          </p:cNvSpPr>
          <p:nvPr/>
        </p:nvSpPr>
        <p:spPr bwMode="auto">
          <a:xfrm>
            <a:off x="3733800" y="2895600"/>
            <a:ext cx="2667000" cy="701675"/>
          </a:xfrm>
          <a:prstGeom prst="rect">
            <a:avLst/>
          </a:prstGeom>
          <a:noFill/>
          <a:ln w="9525">
            <a:noFill/>
            <a:miter lim="800000"/>
            <a:headEnd/>
            <a:tailEnd/>
          </a:ln>
        </p:spPr>
        <p:txBody>
          <a:bodyPr>
            <a:spAutoFit/>
          </a:bodyPr>
          <a:lstStyle/>
          <a:p>
            <a:pPr algn="ctr" eaLnBrk="1" hangingPunct="1"/>
            <a:r>
              <a:rPr lang="pt-BR" sz="2000" smtClean="0">
                <a:latin typeface="Arial" pitchFamily="34" charset="0"/>
              </a:rPr>
              <a:t>Barragem</a:t>
            </a:r>
          </a:p>
          <a:p>
            <a:pPr algn="ctr" eaLnBrk="1" hangingPunct="1"/>
            <a:r>
              <a:rPr lang="pt-BR" sz="2000" smtClean="0">
                <a:latin typeface="Arial" pitchFamily="34" charset="0"/>
              </a:rPr>
              <a:t>(Estrutura em linha)</a:t>
            </a:r>
            <a:endParaRPr lang="pt-BR" sz="2000">
              <a:latin typeface="Arial" pitchFamily="34" charset="0"/>
            </a:endParaRPr>
          </a:p>
        </p:txBody>
      </p:sp>
      <p:sp>
        <p:nvSpPr>
          <p:cNvPr id="10248" name="Freeform 7"/>
          <p:cNvSpPr>
            <a:spLocks/>
          </p:cNvSpPr>
          <p:nvPr/>
        </p:nvSpPr>
        <p:spPr bwMode="auto">
          <a:xfrm>
            <a:off x="4149725" y="3810000"/>
            <a:ext cx="1139825" cy="428625"/>
          </a:xfrm>
          <a:custGeom>
            <a:avLst/>
            <a:gdLst>
              <a:gd name="T0" fmla="*/ 2147483647 w 718"/>
              <a:gd name="T1" fmla="*/ 0 h 270"/>
              <a:gd name="T2" fmla="*/ 2147483647 w 718"/>
              <a:gd name="T3" fmla="*/ 2147483647 h 270"/>
              <a:gd name="T4" fmla="*/ 0 w 718"/>
              <a:gd name="T5" fmla="*/ 2147483647 h 270"/>
              <a:gd name="T6" fmla="*/ 0 60000 65536"/>
              <a:gd name="T7" fmla="*/ 0 60000 65536"/>
              <a:gd name="T8" fmla="*/ 0 60000 65536"/>
              <a:gd name="T9" fmla="*/ 0 w 718"/>
              <a:gd name="T10" fmla="*/ 0 h 270"/>
              <a:gd name="T11" fmla="*/ 718 w 718"/>
              <a:gd name="T12" fmla="*/ 270 h 270"/>
            </a:gdLst>
            <a:ahLst/>
            <a:cxnLst>
              <a:cxn ang="T6">
                <a:pos x="T0" y="T1"/>
              </a:cxn>
              <a:cxn ang="T7">
                <a:pos x="T2" y="T3"/>
              </a:cxn>
              <a:cxn ang="T8">
                <a:pos x="T4" y="T5"/>
              </a:cxn>
            </a:cxnLst>
            <a:rect l="T9" t="T10" r="T11" b="T12"/>
            <a:pathLst>
              <a:path w="718" h="270">
                <a:moveTo>
                  <a:pt x="698" y="0"/>
                </a:moveTo>
                <a:cubicBezTo>
                  <a:pt x="686" y="72"/>
                  <a:pt x="718" y="147"/>
                  <a:pt x="602" y="192"/>
                </a:cubicBezTo>
                <a:cubicBezTo>
                  <a:pt x="486" y="237"/>
                  <a:pt x="125" y="254"/>
                  <a:pt x="0" y="270"/>
                </a:cubicBezTo>
              </a:path>
            </a:pathLst>
          </a:custGeom>
          <a:noFill/>
          <a:ln w="28575" cmpd="sng">
            <a:solidFill>
              <a:schemeClr val="tx1"/>
            </a:solidFill>
            <a:round/>
            <a:headEnd type="none" w="med" len="med"/>
            <a:tailEnd type="triangle" w="lg" len="lg"/>
          </a:ln>
        </p:spPr>
        <p:txBody>
          <a:bodyPr/>
          <a:lstStyle/>
          <a:p>
            <a:endParaRPr lang="en-US"/>
          </a:p>
        </p:txBody>
      </p:sp>
      <p:sp>
        <p:nvSpPr>
          <p:cNvPr id="10249" name="Line 8"/>
          <p:cNvSpPr>
            <a:spLocks noChangeShapeType="1"/>
          </p:cNvSpPr>
          <p:nvPr/>
        </p:nvSpPr>
        <p:spPr bwMode="auto">
          <a:xfrm flipH="1">
            <a:off x="4171950" y="4114800"/>
            <a:ext cx="171450" cy="593725"/>
          </a:xfrm>
          <a:prstGeom prst="line">
            <a:avLst/>
          </a:prstGeom>
          <a:noFill/>
          <a:ln w="19050">
            <a:solidFill>
              <a:srgbClr val="339966"/>
            </a:solidFill>
            <a:prstDash val="dash"/>
            <a:round/>
            <a:headEnd/>
            <a:tailEnd/>
          </a:ln>
        </p:spPr>
        <p:txBody>
          <a:bodyPr/>
          <a:lstStyle/>
          <a:p>
            <a:endParaRPr lang="en-US"/>
          </a:p>
        </p:txBody>
      </p:sp>
      <p:sp>
        <p:nvSpPr>
          <p:cNvPr id="10250" name="Line 9"/>
          <p:cNvSpPr>
            <a:spLocks noChangeShapeType="1"/>
          </p:cNvSpPr>
          <p:nvPr/>
        </p:nvSpPr>
        <p:spPr bwMode="auto">
          <a:xfrm flipH="1">
            <a:off x="3711575" y="3978275"/>
            <a:ext cx="171450" cy="593725"/>
          </a:xfrm>
          <a:prstGeom prst="line">
            <a:avLst/>
          </a:prstGeom>
          <a:noFill/>
          <a:ln w="19050">
            <a:solidFill>
              <a:srgbClr val="339966"/>
            </a:solidFill>
            <a:prstDash val="dash"/>
            <a:round/>
            <a:headEnd/>
            <a:tailEnd/>
          </a:ln>
        </p:spPr>
        <p:txBody>
          <a:bodyPr/>
          <a:lstStyle/>
          <a:p>
            <a:endParaRPr lang="en-US"/>
          </a:p>
        </p:txBody>
      </p:sp>
      <p:sp>
        <p:nvSpPr>
          <p:cNvPr id="10251" name="Line 10"/>
          <p:cNvSpPr>
            <a:spLocks noChangeShapeType="1"/>
          </p:cNvSpPr>
          <p:nvPr/>
        </p:nvSpPr>
        <p:spPr bwMode="auto">
          <a:xfrm flipH="1">
            <a:off x="3397250" y="3876675"/>
            <a:ext cx="171450" cy="593725"/>
          </a:xfrm>
          <a:prstGeom prst="line">
            <a:avLst/>
          </a:prstGeom>
          <a:noFill/>
          <a:ln w="19050">
            <a:solidFill>
              <a:srgbClr val="339966"/>
            </a:solidFill>
            <a:prstDash val="dash"/>
            <a:round/>
            <a:headEnd/>
            <a:tailEnd/>
          </a:ln>
        </p:spPr>
        <p:txBody>
          <a:bodyPr/>
          <a:lstStyle/>
          <a:p>
            <a:endParaRPr lang="en-US"/>
          </a:p>
        </p:txBody>
      </p:sp>
      <p:sp>
        <p:nvSpPr>
          <p:cNvPr id="10252" name="Line 11"/>
          <p:cNvSpPr>
            <a:spLocks noChangeShapeType="1"/>
          </p:cNvSpPr>
          <p:nvPr/>
        </p:nvSpPr>
        <p:spPr bwMode="auto">
          <a:xfrm flipH="1">
            <a:off x="2981325" y="3762375"/>
            <a:ext cx="171450" cy="593725"/>
          </a:xfrm>
          <a:prstGeom prst="line">
            <a:avLst/>
          </a:prstGeom>
          <a:noFill/>
          <a:ln w="19050">
            <a:solidFill>
              <a:srgbClr val="339966"/>
            </a:solidFill>
            <a:prstDash val="dash"/>
            <a:round/>
            <a:headEnd/>
            <a:tailEnd/>
          </a:ln>
        </p:spPr>
        <p:txBody>
          <a:bodyPr/>
          <a:lstStyle/>
          <a:p>
            <a:endParaRPr lang="en-US"/>
          </a:p>
        </p:txBody>
      </p:sp>
      <p:grpSp>
        <p:nvGrpSpPr>
          <p:cNvPr id="2" name="Group 12"/>
          <p:cNvGrpSpPr>
            <a:grpSpLocks/>
          </p:cNvGrpSpPr>
          <p:nvPr/>
        </p:nvGrpSpPr>
        <p:grpSpPr bwMode="auto">
          <a:xfrm>
            <a:off x="685800" y="1600200"/>
            <a:ext cx="3848100" cy="1531938"/>
            <a:chOff x="432" y="576"/>
            <a:chExt cx="2424" cy="965"/>
          </a:xfrm>
        </p:grpSpPr>
        <p:sp>
          <p:nvSpPr>
            <p:cNvPr id="10264" name="Oval 13"/>
            <p:cNvSpPr>
              <a:spLocks noChangeArrowheads="1"/>
            </p:cNvSpPr>
            <p:nvPr/>
          </p:nvSpPr>
          <p:spPr bwMode="auto">
            <a:xfrm>
              <a:off x="432" y="768"/>
              <a:ext cx="948" cy="648"/>
            </a:xfrm>
            <a:prstGeom prst="ellipse">
              <a:avLst/>
            </a:prstGeom>
            <a:solidFill>
              <a:srgbClr val="00CCFF"/>
            </a:solidFill>
            <a:ln w="9525">
              <a:solidFill>
                <a:schemeClr val="tx1"/>
              </a:solidFill>
              <a:round/>
              <a:headEnd/>
              <a:tailEnd/>
            </a:ln>
          </p:spPr>
          <p:txBody>
            <a:bodyPr wrap="none" anchor="ctr"/>
            <a:lstStyle/>
            <a:p>
              <a:endParaRPr lang="pt-BR"/>
            </a:p>
          </p:txBody>
        </p:sp>
        <p:sp>
          <p:nvSpPr>
            <p:cNvPr id="10265" name="Freeform 14"/>
            <p:cNvSpPr>
              <a:spLocks/>
            </p:cNvSpPr>
            <p:nvPr/>
          </p:nvSpPr>
          <p:spPr bwMode="auto">
            <a:xfrm>
              <a:off x="972" y="1278"/>
              <a:ext cx="303" cy="123"/>
            </a:xfrm>
            <a:custGeom>
              <a:avLst/>
              <a:gdLst>
                <a:gd name="T0" fmla="*/ 303 w 303"/>
                <a:gd name="T1" fmla="*/ 0 h 123"/>
                <a:gd name="T2" fmla="*/ 0 w 303"/>
                <a:gd name="T3" fmla="*/ 123 h 123"/>
                <a:gd name="T4" fmla="*/ 0 60000 65536"/>
                <a:gd name="T5" fmla="*/ 0 60000 65536"/>
                <a:gd name="T6" fmla="*/ 0 w 303"/>
                <a:gd name="T7" fmla="*/ 0 h 123"/>
                <a:gd name="T8" fmla="*/ 303 w 303"/>
                <a:gd name="T9" fmla="*/ 123 h 123"/>
              </a:gdLst>
              <a:ahLst/>
              <a:cxnLst>
                <a:cxn ang="T4">
                  <a:pos x="T0" y="T1"/>
                </a:cxn>
                <a:cxn ang="T5">
                  <a:pos x="T2" y="T3"/>
                </a:cxn>
              </a:cxnLst>
              <a:rect l="T6" t="T7" r="T8" b="T9"/>
              <a:pathLst>
                <a:path w="303" h="123">
                  <a:moveTo>
                    <a:pt x="303" y="0"/>
                  </a:moveTo>
                  <a:lnTo>
                    <a:pt x="0" y="123"/>
                  </a:lnTo>
                </a:path>
              </a:pathLst>
            </a:custGeom>
            <a:noFill/>
            <a:ln w="19050" cap="flat">
              <a:solidFill>
                <a:srgbClr val="339966"/>
              </a:solidFill>
              <a:prstDash val="dash"/>
              <a:round/>
              <a:headEnd type="none" w="med" len="med"/>
              <a:tailEnd type="none" w="med" len="med"/>
            </a:ln>
          </p:spPr>
          <p:txBody>
            <a:bodyPr/>
            <a:lstStyle/>
            <a:p>
              <a:endParaRPr lang="pt-BR"/>
            </a:p>
          </p:txBody>
        </p:sp>
        <p:sp>
          <p:nvSpPr>
            <p:cNvPr id="10266" name="Freeform 15"/>
            <p:cNvSpPr>
              <a:spLocks/>
            </p:cNvSpPr>
            <p:nvPr/>
          </p:nvSpPr>
          <p:spPr bwMode="auto">
            <a:xfrm>
              <a:off x="996" y="1344"/>
              <a:ext cx="327" cy="129"/>
            </a:xfrm>
            <a:custGeom>
              <a:avLst/>
              <a:gdLst>
                <a:gd name="T0" fmla="*/ 327 w 327"/>
                <a:gd name="T1" fmla="*/ 0 h 129"/>
                <a:gd name="T2" fmla="*/ 0 w 327"/>
                <a:gd name="T3" fmla="*/ 129 h 129"/>
                <a:gd name="T4" fmla="*/ 0 60000 65536"/>
                <a:gd name="T5" fmla="*/ 0 60000 65536"/>
                <a:gd name="T6" fmla="*/ 0 w 327"/>
                <a:gd name="T7" fmla="*/ 0 h 129"/>
                <a:gd name="T8" fmla="*/ 327 w 327"/>
                <a:gd name="T9" fmla="*/ 129 h 129"/>
              </a:gdLst>
              <a:ahLst/>
              <a:cxnLst>
                <a:cxn ang="T4">
                  <a:pos x="T0" y="T1"/>
                </a:cxn>
                <a:cxn ang="T5">
                  <a:pos x="T2" y="T3"/>
                </a:cxn>
              </a:cxnLst>
              <a:rect l="T6" t="T7" r="T8" b="T9"/>
              <a:pathLst>
                <a:path w="327" h="129">
                  <a:moveTo>
                    <a:pt x="327" y="0"/>
                  </a:moveTo>
                  <a:lnTo>
                    <a:pt x="0" y="129"/>
                  </a:lnTo>
                </a:path>
              </a:pathLst>
            </a:custGeom>
            <a:noFill/>
            <a:ln w="19050" cap="flat">
              <a:solidFill>
                <a:srgbClr val="339966"/>
              </a:solidFill>
              <a:prstDash val="dash"/>
              <a:round/>
              <a:headEnd type="none" w="med" len="med"/>
              <a:tailEnd type="none" w="med" len="med"/>
            </a:ln>
          </p:spPr>
          <p:txBody>
            <a:bodyPr/>
            <a:lstStyle/>
            <a:p>
              <a:endParaRPr lang="pt-BR"/>
            </a:p>
          </p:txBody>
        </p:sp>
        <p:sp>
          <p:nvSpPr>
            <p:cNvPr id="10267" name="Freeform 16"/>
            <p:cNvSpPr>
              <a:spLocks/>
            </p:cNvSpPr>
            <p:nvPr/>
          </p:nvSpPr>
          <p:spPr bwMode="auto">
            <a:xfrm>
              <a:off x="1077" y="1389"/>
              <a:ext cx="192" cy="87"/>
            </a:xfrm>
            <a:custGeom>
              <a:avLst/>
              <a:gdLst>
                <a:gd name="T0" fmla="*/ 192 w 192"/>
                <a:gd name="T1" fmla="*/ 0 h 87"/>
                <a:gd name="T2" fmla="*/ 0 w 192"/>
                <a:gd name="T3" fmla="*/ 87 h 87"/>
                <a:gd name="T4" fmla="*/ 0 60000 65536"/>
                <a:gd name="T5" fmla="*/ 0 60000 65536"/>
                <a:gd name="T6" fmla="*/ 0 w 192"/>
                <a:gd name="T7" fmla="*/ 0 h 87"/>
                <a:gd name="T8" fmla="*/ 192 w 192"/>
                <a:gd name="T9" fmla="*/ 87 h 87"/>
              </a:gdLst>
              <a:ahLst/>
              <a:cxnLst>
                <a:cxn ang="T4">
                  <a:pos x="T0" y="T1"/>
                </a:cxn>
                <a:cxn ang="T5">
                  <a:pos x="T2" y="T3"/>
                </a:cxn>
              </a:cxnLst>
              <a:rect l="T6" t="T7" r="T8" b="T9"/>
              <a:pathLst>
                <a:path w="192" h="87">
                  <a:moveTo>
                    <a:pt x="192" y="0"/>
                  </a:moveTo>
                  <a:lnTo>
                    <a:pt x="0" y="87"/>
                  </a:lnTo>
                </a:path>
              </a:pathLst>
            </a:custGeom>
            <a:noFill/>
            <a:ln w="38100" cmpd="sng">
              <a:solidFill>
                <a:schemeClr val="tx1"/>
              </a:solidFill>
              <a:round/>
              <a:headEnd type="none" w="med" len="med"/>
              <a:tailEnd type="none" w="med" len="med"/>
            </a:ln>
          </p:spPr>
          <p:txBody>
            <a:bodyPr/>
            <a:lstStyle/>
            <a:p>
              <a:endParaRPr lang="pt-BR"/>
            </a:p>
          </p:txBody>
        </p:sp>
        <p:sp>
          <p:nvSpPr>
            <p:cNvPr id="10268" name="Freeform 17"/>
            <p:cNvSpPr>
              <a:spLocks/>
            </p:cNvSpPr>
            <p:nvPr/>
          </p:nvSpPr>
          <p:spPr bwMode="auto">
            <a:xfrm>
              <a:off x="1296" y="1344"/>
              <a:ext cx="1560" cy="197"/>
            </a:xfrm>
            <a:custGeom>
              <a:avLst/>
              <a:gdLst>
                <a:gd name="T0" fmla="*/ 1560 w 1560"/>
                <a:gd name="T1" fmla="*/ 197 h 197"/>
                <a:gd name="T2" fmla="*/ 602 w 1560"/>
                <a:gd name="T3" fmla="*/ 17 h 197"/>
                <a:gd name="T4" fmla="*/ 0 w 1560"/>
                <a:gd name="T5" fmla="*/ 95 h 197"/>
                <a:gd name="T6" fmla="*/ 0 60000 65536"/>
                <a:gd name="T7" fmla="*/ 0 60000 65536"/>
                <a:gd name="T8" fmla="*/ 0 60000 65536"/>
                <a:gd name="T9" fmla="*/ 0 w 1560"/>
                <a:gd name="T10" fmla="*/ 0 h 197"/>
                <a:gd name="T11" fmla="*/ 1560 w 1560"/>
                <a:gd name="T12" fmla="*/ 197 h 197"/>
              </a:gdLst>
              <a:ahLst/>
              <a:cxnLst>
                <a:cxn ang="T6">
                  <a:pos x="T0" y="T1"/>
                </a:cxn>
                <a:cxn ang="T7">
                  <a:pos x="T2" y="T3"/>
                </a:cxn>
                <a:cxn ang="T8">
                  <a:pos x="T4" y="T5"/>
                </a:cxn>
              </a:cxnLst>
              <a:rect l="T9" t="T10" r="T11" b="T12"/>
              <a:pathLst>
                <a:path w="1560" h="197">
                  <a:moveTo>
                    <a:pt x="1560" y="197"/>
                  </a:moveTo>
                  <a:cubicBezTo>
                    <a:pt x="1402" y="167"/>
                    <a:pt x="862" y="34"/>
                    <a:pt x="602" y="17"/>
                  </a:cubicBezTo>
                  <a:cubicBezTo>
                    <a:pt x="342" y="0"/>
                    <a:pt x="125" y="79"/>
                    <a:pt x="0" y="95"/>
                  </a:cubicBezTo>
                </a:path>
              </a:pathLst>
            </a:custGeom>
            <a:noFill/>
            <a:ln w="28575" cmpd="sng">
              <a:solidFill>
                <a:schemeClr val="tx1"/>
              </a:solidFill>
              <a:round/>
              <a:headEnd type="none" w="med" len="med"/>
              <a:tailEnd type="triangle" w="lg" len="lg"/>
            </a:ln>
          </p:spPr>
          <p:txBody>
            <a:bodyPr/>
            <a:lstStyle/>
            <a:p>
              <a:endParaRPr lang="pt-BR"/>
            </a:p>
          </p:txBody>
        </p:sp>
        <p:sp>
          <p:nvSpPr>
            <p:cNvPr id="10269" name="Text Box 18"/>
            <p:cNvSpPr txBox="1">
              <a:spLocks noChangeArrowheads="1"/>
            </p:cNvSpPr>
            <p:nvPr/>
          </p:nvSpPr>
          <p:spPr bwMode="auto">
            <a:xfrm>
              <a:off x="1392" y="576"/>
              <a:ext cx="1248" cy="442"/>
            </a:xfrm>
            <a:prstGeom prst="rect">
              <a:avLst/>
            </a:prstGeom>
            <a:noFill/>
            <a:ln w="9525">
              <a:noFill/>
              <a:miter lim="800000"/>
              <a:headEnd/>
              <a:tailEnd/>
            </a:ln>
          </p:spPr>
          <p:txBody>
            <a:bodyPr>
              <a:spAutoFit/>
            </a:bodyPr>
            <a:lstStyle/>
            <a:p>
              <a:pPr algn="ctr" eaLnBrk="1" hangingPunct="1"/>
              <a:r>
                <a:rPr lang="pt-BR" sz="2000" smtClean="0">
                  <a:latin typeface="Arial" pitchFamily="34" charset="0"/>
                </a:rPr>
                <a:t>Reservatório</a:t>
              </a:r>
            </a:p>
            <a:p>
              <a:pPr algn="ctr" eaLnBrk="1" hangingPunct="1"/>
              <a:r>
                <a:rPr lang="pt-BR" sz="2000" smtClean="0">
                  <a:latin typeface="Arial" pitchFamily="34" charset="0"/>
                </a:rPr>
                <a:t>(Área armaz.)</a:t>
              </a:r>
              <a:endParaRPr lang="pt-BR" sz="2000">
                <a:latin typeface="Arial" pitchFamily="34" charset="0"/>
              </a:endParaRPr>
            </a:p>
          </p:txBody>
        </p:sp>
        <p:sp>
          <p:nvSpPr>
            <p:cNvPr id="10270" name="Freeform 19"/>
            <p:cNvSpPr>
              <a:spLocks/>
            </p:cNvSpPr>
            <p:nvPr/>
          </p:nvSpPr>
          <p:spPr bwMode="auto">
            <a:xfrm>
              <a:off x="1098" y="626"/>
              <a:ext cx="546" cy="136"/>
            </a:xfrm>
            <a:custGeom>
              <a:avLst/>
              <a:gdLst>
                <a:gd name="T0" fmla="*/ 546 w 546"/>
                <a:gd name="T1" fmla="*/ 58 h 136"/>
                <a:gd name="T2" fmla="*/ 396 w 546"/>
                <a:gd name="T3" fmla="*/ 4 h 136"/>
                <a:gd name="T4" fmla="*/ 210 w 546"/>
                <a:gd name="T5" fmla="*/ 34 h 136"/>
                <a:gd name="T6" fmla="*/ 0 w 546"/>
                <a:gd name="T7" fmla="*/ 136 h 136"/>
                <a:gd name="T8" fmla="*/ 0 60000 65536"/>
                <a:gd name="T9" fmla="*/ 0 60000 65536"/>
                <a:gd name="T10" fmla="*/ 0 60000 65536"/>
                <a:gd name="T11" fmla="*/ 0 60000 65536"/>
                <a:gd name="T12" fmla="*/ 0 w 546"/>
                <a:gd name="T13" fmla="*/ 0 h 136"/>
                <a:gd name="T14" fmla="*/ 546 w 546"/>
                <a:gd name="T15" fmla="*/ 136 h 136"/>
              </a:gdLst>
              <a:ahLst/>
              <a:cxnLst>
                <a:cxn ang="T8">
                  <a:pos x="T0" y="T1"/>
                </a:cxn>
                <a:cxn ang="T9">
                  <a:pos x="T2" y="T3"/>
                </a:cxn>
                <a:cxn ang="T10">
                  <a:pos x="T4" y="T5"/>
                </a:cxn>
                <a:cxn ang="T11">
                  <a:pos x="T6" y="T7"/>
                </a:cxn>
              </a:cxnLst>
              <a:rect l="T12" t="T13" r="T14" b="T15"/>
              <a:pathLst>
                <a:path w="546" h="136">
                  <a:moveTo>
                    <a:pt x="546" y="58"/>
                  </a:moveTo>
                  <a:cubicBezTo>
                    <a:pt x="521" y="50"/>
                    <a:pt x="452" y="8"/>
                    <a:pt x="396" y="4"/>
                  </a:cubicBezTo>
                  <a:cubicBezTo>
                    <a:pt x="340" y="0"/>
                    <a:pt x="276" y="12"/>
                    <a:pt x="210" y="34"/>
                  </a:cubicBezTo>
                  <a:cubicBezTo>
                    <a:pt x="144" y="56"/>
                    <a:pt x="44" y="115"/>
                    <a:pt x="0" y="136"/>
                  </a:cubicBezTo>
                </a:path>
              </a:pathLst>
            </a:custGeom>
            <a:noFill/>
            <a:ln w="28575" cmpd="sng">
              <a:solidFill>
                <a:schemeClr val="tx1"/>
              </a:solidFill>
              <a:round/>
              <a:headEnd type="none" w="med" len="med"/>
              <a:tailEnd type="triangle" w="lg" len="lg"/>
            </a:ln>
          </p:spPr>
          <p:txBody>
            <a:bodyPr/>
            <a:lstStyle/>
            <a:p>
              <a:endParaRPr lang="pt-BR"/>
            </a:p>
          </p:txBody>
        </p:sp>
        <p:sp>
          <p:nvSpPr>
            <p:cNvPr id="10271" name="Text Box 20"/>
            <p:cNvSpPr txBox="1">
              <a:spLocks noChangeArrowheads="1"/>
            </p:cNvSpPr>
            <p:nvPr/>
          </p:nvSpPr>
          <p:spPr bwMode="auto">
            <a:xfrm>
              <a:off x="576" y="816"/>
              <a:ext cx="576" cy="520"/>
            </a:xfrm>
            <a:prstGeom prst="rect">
              <a:avLst/>
            </a:prstGeom>
            <a:noFill/>
            <a:ln w="9525">
              <a:noFill/>
              <a:miter lim="800000"/>
              <a:headEnd/>
              <a:tailEnd/>
            </a:ln>
          </p:spPr>
          <p:txBody>
            <a:bodyPr>
              <a:spAutoFit/>
            </a:bodyPr>
            <a:lstStyle/>
            <a:p>
              <a:pPr algn="ctr" eaLnBrk="1" hangingPunct="1"/>
              <a:r>
                <a:rPr lang="pt-BR" sz="1600" smtClean="0">
                  <a:latin typeface="Arial" pitchFamily="34" charset="0"/>
                </a:rPr>
                <a:t>Elev.</a:t>
              </a:r>
            </a:p>
            <a:p>
              <a:pPr algn="ctr" eaLnBrk="1" hangingPunct="1"/>
              <a:r>
                <a:rPr lang="pt-BR" sz="1600" smtClean="0">
                  <a:latin typeface="Arial" pitchFamily="34" charset="0"/>
                </a:rPr>
                <a:t>vs.</a:t>
              </a:r>
            </a:p>
            <a:p>
              <a:pPr algn="ctr" eaLnBrk="1" hangingPunct="1"/>
              <a:r>
                <a:rPr lang="pt-BR" sz="1600" smtClean="0">
                  <a:latin typeface="Arial" pitchFamily="34" charset="0"/>
                </a:rPr>
                <a:t>Vol.</a:t>
              </a:r>
              <a:endParaRPr lang="pt-BR" sz="1600">
                <a:latin typeface="Arial" pitchFamily="34" charset="0"/>
              </a:endParaRPr>
            </a:p>
          </p:txBody>
        </p:sp>
      </p:grpSp>
      <p:grpSp>
        <p:nvGrpSpPr>
          <p:cNvPr id="3" name="Group 21"/>
          <p:cNvGrpSpPr>
            <a:grpSpLocks/>
          </p:cNvGrpSpPr>
          <p:nvPr/>
        </p:nvGrpSpPr>
        <p:grpSpPr bwMode="auto">
          <a:xfrm>
            <a:off x="4432300" y="4038600"/>
            <a:ext cx="3949700" cy="2260600"/>
            <a:chOff x="2792" y="2112"/>
            <a:chExt cx="2488" cy="1424"/>
          </a:xfrm>
        </p:grpSpPr>
        <p:sp>
          <p:nvSpPr>
            <p:cNvPr id="10259" name="Line 22"/>
            <p:cNvSpPr>
              <a:spLocks noChangeShapeType="1"/>
            </p:cNvSpPr>
            <p:nvPr/>
          </p:nvSpPr>
          <p:spPr bwMode="auto">
            <a:xfrm>
              <a:off x="3084" y="2496"/>
              <a:ext cx="228" cy="96"/>
            </a:xfrm>
            <a:prstGeom prst="line">
              <a:avLst/>
            </a:prstGeom>
            <a:noFill/>
            <a:ln w="38100">
              <a:solidFill>
                <a:schemeClr val="tx1"/>
              </a:solidFill>
              <a:round/>
              <a:headEnd/>
              <a:tailEnd/>
            </a:ln>
          </p:spPr>
          <p:txBody>
            <a:bodyPr/>
            <a:lstStyle/>
            <a:p>
              <a:endParaRPr lang="pt-BR"/>
            </a:p>
          </p:txBody>
        </p:sp>
        <p:sp>
          <p:nvSpPr>
            <p:cNvPr id="10260" name="Freeform 23"/>
            <p:cNvSpPr>
              <a:spLocks/>
            </p:cNvSpPr>
            <p:nvPr/>
          </p:nvSpPr>
          <p:spPr bwMode="auto">
            <a:xfrm>
              <a:off x="2792" y="2608"/>
              <a:ext cx="640" cy="928"/>
            </a:xfrm>
            <a:custGeom>
              <a:avLst/>
              <a:gdLst>
                <a:gd name="T0" fmla="*/ 0 w 640"/>
                <a:gd name="T1" fmla="*/ 0 h 928"/>
                <a:gd name="T2" fmla="*/ 528 w 640"/>
                <a:gd name="T3" fmla="*/ 232 h 928"/>
                <a:gd name="T4" fmla="*/ 640 w 640"/>
                <a:gd name="T5" fmla="*/ 928 h 928"/>
                <a:gd name="T6" fmla="*/ 0 60000 65536"/>
                <a:gd name="T7" fmla="*/ 0 60000 65536"/>
                <a:gd name="T8" fmla="*/ 0 60000 65536"/>
                <a:gd name="T9" fmla="*/ 0 w 640"/>
                <a:gd name="T10" fmla="*/ 0 h 928"/>
                <a:gd name="T11" fmla="*/ 640 w 640"/>
                <a:gd name="T12" fmla="*/ 928 h 928"/>
              </a:gdLst>
              <a:ahLst/>
              <a:cxnLst>
                <a:cxn ang="T6">
                  <a:pos x="T0" y="T1"/>
                </a:cxn>
                <a:cxn ang="T7">
                  <a:pos x="T2" y="T3"/>
                </a:cxn>
                <a:cxn ang="T8">
                  <a:pos x="T4" y="T5"/>
                </a:cxn>
              </a:cxnLst>
              <a:rect l="T9" t="T10" r="T11" b="T12"/>
              <a:pathLst>
                <a:path w="640" h="928">
                  <a:moveTo>
                    <a:pt x="0" y="0"/>
                  </a:moveTo>
                  <a:cubicBezTo>
                    <a:pt x="88" y="39"/>
                    <a:pt x="421" y="77"/>
                    <a:pt x="528" y="232"/>
                  </a:cubicBezTo>
                  <a:cubicBezTo>
                    <a:pt x="635" y="387"/>
                    <a:pt x="617" y="783"/>
                    <a:pt x="640" y="928"/>
                  </a:cubicBezTo>
                </a:path>
              </a:pathLst>
            </a:custGeom>
            <a:noFill/>
            <a:ln w="28575" cmpd="sng">
              <a:solidFill>
                <a:srgbClr val="0066FF"/>
              </a:solidFill>
              <a:round/>
              <a:headEnd type="none" w="med" len="med"/>
              <a:tailEnd type="triangle" w="lg" len="lg"/>
            </a:ln>
          </p:spPr>
          <p:txBody>
            <a:bodyPr/>
            <a:lstStyle/>
            <a:p>
              <a:endParaRPr lang="pt-BR"/>
            </a:p>
          </p:txBody>
        </p:sp>
        <p:sp>
          <p:nvSpPr>
            <p:cNvPr id="10261" name="Freeform 24"/>
            <p:cNvSpPr>
              <a:spLocks/>
            </p:cNvSpPr>
            <p:nvPr/>
          </p:nvSpPr>
          <p:spPr bwMode="auto">
            <a:xfrm>
              <a:off x="3312" y="2472"/>
              <a:ext cx="408" cy="54"/>
            </a:xfrm>
            <a:custGeom>
              <a:avLst/>
              <a:gdLst>
                <a:gd name="T0" fmla="*/ 408 w 408"/>
                <a:gd name="T1" fmla="*/ 0 h 54"/>
                <a:gd name="T2" fmla="*/ 0 w 408"/>
                <a:gd name="T3" fmla="*/ 54 h 54"/>
                <a:gd name="T4" fmla="*/ 0 60000 65536"/>
                <a:gd name="T5" fmla="*/ 0 60000 65536"/>
                <a:gd name="T6" fmla="*/ 0 w 408"/>
                <a:gd name="T7" fmla="*/ 0 h 54"/>
                <a:gd name="T8" fmla="*/ 408 w 408"/>
                <a:gd name="T9" fmla="*/ 54 h 54"/>
              </a:gdLst>
              <a:ahLst/>
              <a:cxnLst>
                <a:cxn ang="T4">
                  <a:pos x="T0" y="T1"/>
                </a:cxn>
                <a:cxn ang="T5">
                  <a:pos x="T2" y="T3"/>
                </a:cxn>
              </a:cxnLst>
              <a:rect l="T6" t="T7" r="T8" b="T9"/>
              <a:pathLst>
                <a:path w="408" h="54">
                  <a:moveTo>
                    <a:pt x="408" y="0"/>
                  </a:moveTo>
                  <a:cubicBezTo>
                    <a:pt x="339" y="9"/>
                    <a:pt x="85" y="43"/>
                    <a:pt x="0" y="54"/>
                  </a:cubicBezTo>
                </a:path>
              </a:pathLst>
            </a:custGeom>
            <a:noFill/>
            <a:ln w="28575" cmpd="sng">
              <a:solidFill>
                <a:schemeClr val="tx1"/>
              </a:solidFill>
              <a:round/>
              <a:headEnd type="none" w="med" len="med"/>
              <a:tailEnd type="triangle" w="lg" len="lg"/>
            </a:ln>
          </p:spPr>
          <p:txBody>
            <a:bodyPr/>
            <a:lstStyle/>
            <a:p>
              <a:endParaRPr lang="pt-BR"/>
            </a:p>
          </p:txBody>
        </p:sp>
        <p:sp>
          <p:nvSpPr>
            <p:cNvPr id="10262" name="Text Box 25"/>
            <p:cNvSpPr txBox="1">
              <a:spLocks noChangeArrowheads="1"/>
            </p:cNvSpPr>
            <p:nvPr/>
          </p:nvSpPr>
          <p:spPr bwMode="auto">
            <a:xfrm>
              <a:off x="3600" y="2112"/>
              <a:ext cx="1680" cy="442"/>
            </a:xfrm>
            <a:prstGeom prst="rect">
              <a:avLst/>
            </a:prstGeom>
            <a:noFill/>
            <a:ln w="9525">
              <a:noFill/>
              <a:miter lim="800000"/>
              <a:headEnd/>
              <a:tailEnd/>
            </a:ln>
          </p:spPr>
          <p:txBody>
            <a:bodyPr>
              <a:spAutoFit/>
            </a:bodyPr>
            <a:lstStyle/>
            <a:p>
              <a:pPr algn="ctr" eaLnBrk="1" hangingPunct="1"/>
              <a:r>
                <a:rPr lang="pt-BR" sz="2000" smtClean="0">
                  <a:latin typeface="Arial" pitchFamily="34" charset="0"/>
                </a:rPr>
                <a:t>Dique</a:t>
              </a:r>
            </a:p>
            <a:p>
              <a:pPr algn="ctr" eaLnBrk="1" hangingPunct="1"/>
              <a:r>
                <a:rPr lang="pt-BR" sz="2000" smtClean="0">
                  <a:latin typeface="Arial" pitchFamily="34" charset="0"/>
                </a:rPr>
                <a:t>(Estrutura lateral)</a:t>
              </a:r>
              <a:endParaRPr lang="pt-BR" sz="2000">
                <a:latin typeface="Arial" pitchFamily="34" charset="0"/>
              </a:endParaRPr>
            </a:p>
          </p:txBody>
        </p:sp>
        <p:sp>
          <p:nvSpPr>
            <p:cNvPr id="10263" name="AutoShape 26"/>
            <p:cNvSpPr>
              <a:spLocks noChangeArrowheads="1"/>
            </p:cNvSpPr>
            <p:nvPr/>
          </p:nvSpPr>
          <p:spPr bwMode="auto">
            <a:xfrm rot="1090221">
              <a:off x="3121" y="2552"/>
              <a:ext cx="96" cy="158"/>
            </a:xfrm>
            <a:prstGeom prst="upDownArrow">
              <a:avLst>
                <a:gd name="adj1" fmla="val 50000"/>
                <a:gd name="adj2" fmla="val 32917"/>
              </a:avLst>
            </a:prstGeom>
            <a:solidFill>
              <a:schemeClr val="tx1"/>
            </a:solidFill>
            <a:ln w="9525">
              <a:solidFill>
                <a:schemeClr val="tx1"/>
              </a:solidFill>
              <a:miter lim="800000"/>
              <a:headEnd/>
              <a:tailEnd/>
            </a:ln>
          </p:spPr>
          <p:txBody>
            <a:bodyPr wrap="none" anchor="ctr"/>
            <a:lstStyle/>
            <a:p>
              <a:endParaRPr lang="pt-BR"/>
            </a:p>
          </p:txBody>
        </p:sp>
      </p:grpSp>
      <p:sp>
        <p:nvSpPr>
          <p:cNvPr id="10255" name="Rectangle 32"/>
          <p:cNvSpPr>
            <a:spLocks noGrp="1" noRot="1" noChangeArrowheads="1"/>
          </p:cNvSpPr>
          <p:nvPr>
            <p:ph type="title"/>
          </p:nvPr>
        </p:nvSpPr>
        <p:spPr>
          <a:xfrm>
            <a:off x="0" y="228600"/>
            <a:ext cx="9144000" cy="1143000"/>
          </a:xfrm>
        </p:spPr>
        <p:txBody>
          <a:bodyPr/>
          <a:lstStyle/>
          <a:p>
            <a:pPr eaLnBrk="1" hangingPunct="1"/>
            <a:r>
              <a:rPr lang="pt-BR" smtClean="0">
                <a:effectLst/>
              </a:rPr>
              <a:t> Locais de Rupturas no HEC-RAS</a:t>
            </a:r>
          </a:p>
        </p:txBody>
      </p:sp>
      <p:sp>
        <p:nvSpPr>
          <p:cNvPr id="10256" name="Line 33"/>
          <p:cNvSpPr>
            <a:spLocks noChangeShapeType="1"/>
          </p:cNvSpPr>
          <p:nvPr/>
        </p:nvSpPr>
        <p:spPr bwMode="auto">
          <a:xfrm flipH="1">
            <a:off x="1619250" y="2901950"/>
            <a:ext cx="482600" cy="219075"/>
          </a:xfrm>
          <a:prstGeom prst="line">
            <a:avLst/>
          </a:prstGeom>
          <a:noFill/>
          <a:ln w="19050">
            <a:solidFill>
              <a:srgbClr val="339966"/>
            </a:solidFill>
            <a:prstDash val="dash"/>
            <a:round/>
            <a:headEnd/>
            <a:tailEnd/>
          </a:ln>
        </p:spPr>
        <p:txBody>
          <a:bodyPr/>
          <a:lstStyle/>
          <a:p>
            <a:endParaRPr lang="en-US"/>
          </a:p>
        </p:txBody>
      </p:sp>
      <p:sp>
        <p:nvSpPr>
          <p:cNvPr id="10257" name="Line 34"/>
          <p:cNvSpPr>
            <a:spLocks noChangeShapeType="1"/>
          </p:cNvSpPr>
          <p:nvPr/>
        </p:nvSpPr>
        <p:spPr bwMode="auto">
          <a:xfrm flipH="1">
            <a:off x="3886200" y="4038600"/>
            <a:ext cx="171450" cy="593725"/>
          </a:xfrm>
          <a:prstGeom prst="line">
            <a:avLst/>
          </a:prstGeom>
          <a:noFill/>
          <a:ln w="19050">
            <a:solidFill>
              <a:srgbClr val="339966"/>
            </a:solidFill>
            <a:prstDash val="dash"/>
            <a:round/>
            <a:headEnd/>
            <a:tailEnd/>
          </a:ln>
        </p:spPr>
        <p:txBody>
          <a:bodyPr/>
          <a:lstStyle/>
          <a:p>
            <a:endParaRPr lang="en-US"/>
          </a:p>
        </p:txBody>
      </p:sp>
      <p:sp>
        <p:nvSpPr>
          <p:cNvPr id="10258" name="Line 35"/>
          <p:cNvSpPr>
            <a:spLocks noChangeShapeType="1"/>
          </p:cNvSpPr>
          <p:nvPr/>
        </p:nvSpPr>
        <p:spPr bwMode="auto">
          <a:xfrm flipH="1">
            <a:off x="4000500" y="4076700"/>
            <a:ext cx="171450" cy="593725"/>
          </a:xfrm>
          <a:prstGeom prst="line">
            <a:avLst/>
          </a:prstGeom>
          <a:noFill/>
          <a:ln w="19050">
            <a:solidFill>
              <a:srgbClr val="339966"/>
            </a:solidFill>
            <a:prstDash val="dash"/>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Rot="1" noChangeArrowheads="1"/>
          </p:cNvSpPr>
          <p:nvPr>
            <p:ph type="title"/>
          </p:nvPr>
        </p:nvSpPr>
        <p:spPr>
          <a:xfrm>
            <a:off x="0" y="0"/>
            <a:ext cx="9144000" cy="762000"/>
          </a:xfrm>
        </p:spPr>
        <p:txBody>
          <a:bodyPr/>
          <a:lstStyle/>
          <a:p>
            <a:pPr eaLnBrk="1" hangingPunct="1"/>
            <a:r>
              <a:rPr lang="pt-BR" smtClean="0">
                <a:effectLst/>
              </a:rPr>
              <a:t>Eventos de Condições Extremas</a:t>
            </a:r>
          </a:p>
        </p:txBody>
      </p:sp>
      <p:sp>
        <p:nvSpPr>
          <p:cNvPr id="11270" name="Text Box 5"/>
          <p:cNvSpPr txBox="1">
            <a:spLocks noChangeArrowheads="1"/>
          </p:cNvSpPr>
          <p:nvPr/>
        </p:nvSpPr>
        <p:spPr bwMode="auto">
          <a:xfrm>
            <a:off x="0" y="1600200"/>
            <a:ext cx="3429000" cy="3429000"/>
          </a:xfrm>
          <a:prstGeom prst="rect">
            <a:avLst/>
          </a:prstGeom>
          <a:noFill/>
          <a:ln w="9525">
            <a:noFill/>
            <a:miter lim="800000"/>
            <a:headEnd/>
            <a:tailEnd/>
          </a:ln>
        </p:spPr>
        <p:txBody>
          <a:bodyPr lIns="92075" tIns="46038" rIns="92075" bIns="46038">
            <a:noAutofit/>
          </a:bodyPr>
          <a:lstStyle/>
          <a:p>
            <a:pPr marL="261938" indent="-261938" eaLnBrk="1" hangingPunct="1">
              <a:spcBef>
                <a:spcPts val="0"/>
              </a:spcBef>
              <a:spcAft>
                <a:spcPts val="600"/>
              </a:spcAft>
              <a:buClr>
                <a:srgbClr val="FF9900"/>
              </a:buClr>
              <a:buFont typeface="Wingdings" pitchFamily="2" charset="2"/>
              <a:buChar char="n"/>
            </a:pPr>
            <a:r>
              <a:rPr lang="pt-BR" dirty="0" smtClean="0">
                <a:latin typeface="Arial" pitchFamily="34" charset="0"/>
              </a:rPr>
              <a:t>Eventos extremos de enchentes induzidas por chuva</a:t>
            </a:r>
          </a:p>
          <a:p>
            <a:pPr marL="268288" lvl="1" eaLnBrk="1" hangingPunct="1">
              <a:spcBef>
                <a:spcPts val="0"/>
              </a:spcBef>
              <a:spcAft>
                <a:spcPts val="600"/>
              </a:spcAft>
              <a:buClr>
                <a:schemeClr val="accent2"/>
              </a:buClr>
              <a:buSzPct val="70000"/>
              <a:buFont typeface="Wingdings" pitchFamily="2" charset="2"/>
              <a:buChar char="n"/>
            </a:pPr>
            <a:r>
              <a:rPr lang="pt-BR" dirty="0" smtClean="0"/>
              <a:t> “</a:t>
            </a:r>
            <a:r>
              <a:rPr lang="pt-BR" dirty="0" smtClean="0">
                <a:latin typeface="Arial" pitchFamily="34" charset="0"/>
              </a:rPr>
              <a:t>PMF” (máximo provável)</a:t>
            </a:r>
          </a:p>
          <a:p>
            <a:pPr marL="268288" lvl="1" eaLnBrk="1" hangingPunct="1">
              <a:spcBef>
                <a:spcPts val="0"/>
              </a:spcBef>
              <a:spcAft>
                <a:spcPts val="600"/>
              </a:spcAft>
              <a:buClr>
                <a:schemeClr val="accent2"/>
              </a:buClr>
              <a:buSzPct val="70000"/>
              <a:buFont typeface="Wingdings" pitchFamily="2" charset="2"/>
              <a:buChar char="n"/>
            </a:pPr>
            <a:r>
              <a:rPr lang="pt-BR" dirty="0" smtClean="0"/>
              <a:t> </a:t>
            </a:r>
            <a:r>
              <a:rPr lang="pt-BR" dirty="0" smtClean="0">
                <a:latin typeface="Arial" pitchFamily="34" charset="0"/>
              </a:rPr>
              <a:t>100, 200, 500 anos, </a:t>
            </a:r>
            <a:r>
              <a:rPr lang="pt-BR" dirty="0" err="1" smtClean="0">
                <a:latin typeface="Arial" pitchFamily="34" charset="0"/>
              </a:rPr>
              <a:t>etc</a:t>
            </a:r>
            <a:r>
              <a:rPr lang="pt-BR" dirty="0" smtClean="0">
                <a:latin typeface="Arial" pitchFamily="34" charset="0"/>
              </a:rPr>
              <a:t>…</a:t>
            </a:r>
          </a:p>
          <a:p>
            <a:pPr marL="261938" indent="-261938" eaLnBrk="1" hangingPunct="1">
              <a:spcBef>
                <a:spcPts val="0"/>
              </a:spcBef>
              <a:spcAft>
                <a:spcPts val="600"/>
              </a:spcAft>
              <a:buClr>
                <a:srgbClr val="FF9900"/>
              </a:buClr>
              <a:buFont typeface="Wingdings" pitchFamily="2" charset="2"/>
              <a:buChar char="n"/>
            </a:pPr>
            <a:r>
              <a:rPr lang="pt-BR" dirty="0" smtClean="0">
                <a:latin typeface="Arial" pitchFamily="34" charset="0"/>
              </a:rPr>
              <a:t>Falha de barragem a montante</a:t>
            </a:r>
          </a:p>
          <a:p>
            <a:pPr marL="261938" indent="-261938" eaLnBrk="1" hangingPunct="1">
              <a:spcBef>
                <a:spcPts val="0"/>
              </a:spcBef>
              <a:spcAft>
                <a:spcPts val="600"/>
              </a:spcAft>
              <a:buClr>
                <a:srgbClr val="FF9900"/>
              </a:buClr>
              <a:buFont typeface="Wingdings" pitchFamily="2" charset="2"/>
              <a:buChar char="n"/>
            </a:pPr>
            <a:r>
              <a:rPr lang="pt-BR" dirty="0" smtClean="0">
                <a:latin typeface="Arial" pitchFamily="34" charset="0"/>
              </a:rPr>
              <a:t>Deslizamento, </a:t>
            </a:r>
            <a:r>
              <a:rPr lang="pt-BR" dirty="0" err="1" smtClean="0">
                <a:latin typeface="Arial" pitchFamily="34" charset="0"/>
              </a:rPr>
              <a:t>mega-tsunami</a:t>
            </a:r>
            <a:endParaRPr lang="pt-BR" dirty="0" smtClean="0">
              <a:latin typeface="Arial" pitchFamily="34" charset="0"/>
            </a:endParaRPr>
          </a:p>
          <a:p>
            <a:pPr marL="268288" lvl="1" eaLnBrk="1" hangingPunct="1">
              <a:spcBef>
                <a:spcPts val="0"/>
              </a:spcBef>
              <a:spcAft>
                <a:spcPts val="600"/>
              </a:spcAft>
              <a:buClr>
                <a:schemeClr val="accent2"/>
              </a:buClr>
              <a:buSzPct val="70000"/>
              <a:buFont typeface="Wingdings" pitchFamily="2" charset="2"/>
              <a:buChar char="n"/>
            </a:pPr>
            <a:r>
              <a:rPr lang="pt-BR" dirty="0" smtClean="0">
                <a:latin typeface="Arial" pitchFamily="34" charset="0"/>
              </a:rPr>
              <a:t> Barragem </a:t>
            </a:r>
            <a:r>
              <a:rPr lang="pt-BR" dirty="0" err="1" smtClean="0">
                <a:latin typeface="Arial" pitchFamily="34" charset="0"/>
              </a:rPr>
              <a:t>Vajont</a:t>
            </a:r>
            <a:r>
              <a:rPr lang="pt-BR" dirty="0" smtClean="0">
                <a:latin typeface="Arial" pitchFamily="34" charset="0"/>
              </a:rPr>
              <a:t>, Itália</a:t>
            </a:r>
            <a:endParaRPr lang="pt-BR" dirty="0">
              <a:latin typeface="Arial" pitchFamily="34" charset="0"/>
            </a:endParaRPr>
          </a:p>
        </p:txBody>
      </p:sp>
      <p:sp>
        <p:nvSpPr>
          <p:cNvPr id="11271" name="Text Box 6"/>
          <p:cNvSpPr txBox="1">
            <a:spLocks noChangeArrowheads="1"/>
          </p:cNvSpPr>
          <p:nvPr/>
        </p:nvSpPr>
        <p:spPr bwMode="auto">
          <a:xfrm>
            <a:off x="0" y="715962"/>
            <a:ext cx="9144000" cy="503238"/>
          </a:xfrm>
          <a:prstGeom prst="rect">
            <a:avLst/>
          </a:prstGeom>
          <a:noFill/>
          <a:ln w="9525">
            <a:noFill/>
            <a:miter lim="800000"/>
            <a:headEnd/>
            <a:tailEnd/>
          </a:ln>
        </p:spPr>
        <p:txBody>
          <a:bodyPr lIns="92075" tIns="46038" rIns="92075" bIns="46038" anchor="ctr" anchorCtr="0">
            <a:normAutofit/>
          </a:bodyPr>
          <a:lstStyle/>
          <a:p>
            <a:pPr algn="ctr" eaLnBrk="1" hangingPunct="1">
              <a:spcBef>
                <a:spcPct val="50000"/>
              </a:spcBef>
            </a:pPr>
            <a:r>
              <a:rPr lang="pt-BR" i="1" dirty="0" smtClean="0">
                <a:latin typeface="Arial" pitchFamily="34" charset="0"/>
              </a:rPr>
              <a:t>Modelado com Modos de Falha “Galgamento” ou “Erosão Interna” no HEC-RAS</a:t>
            </a:r>
            <a:endParaRPr lang="pt-BR" i="1" dirty="0">
              <a:latin typeface="Arial" pitchFamily="34" charset="0"/>
            </a:endParaRPr>
          </a:p>
        </p:txBody>
      </p:sp>
      <p:pic>
        <p:nvPicPr>
          <p:cNvPr id="11272" name="Picture 10"/>
          <p:cNvPicPr>
            <a:picLocks noChangeAspect="1" noChangeArrowheads="1"/>
          </p:cNvPicPr>
          <p:nvPr/>
        </p:nvPicPr>
        <p:blipFill>
          <a:blip r:embed="rId3" cstate="print"/>
          <a:srcRect/>
          <a:stretch>
            <a:fillRect/>
          </a:stretch>
        </p:blipFill>
        <p:spPr bwMode="auto">
          <a:xfrm>
            <a:off x="3429000" y="1371600"/>
            <a:ext cx="4914900" cy="4457700"/>
          </a:xfrm>
          <a:prstGeom prst="rect">
            <a:avLst/>
          </a:prstGeom>
          <a:noFill/>
          <a:ln w="12700">
            <a:noFill/>
            <a:miter lim="800000"/>
            <a:headEnd type="none" w="sm" len="med"/>
            <a:tailEnd type="none" w="sm" len="med"/>
          </a:ln>
        </p:spPr>
      </p:pic>
      <p:pic>
        <p:nvPicPr>
          <p:cNvPr id="11273" name="Picture 12"/>
          <p:cNvPicPr>
            <a:picLocks noChangeAspect="1" noChangeArrowheads="1"/>
          </p:cNvPicPr>
          <p:nvPr/>
        </p:nvPicPr>
        <p:blipFill>
          <a:blip r:embed="rId4" cstate="print"/>
          <a:srcRect/>
          <a:stretch>
            <a:fillRect/>
          </a:stretch>
        </p:blipFill>
        <p:spPr bwMode="auto">
          <a:xfrm>
            <a:off x="6858000" y="2590800"/>
            <a:ext cx="1971675" cy="3295650"/>
          </a:xfrm>
          <a:prstGeom prst="rect">
            <a:avLst/>
          </a:prstGeom>
          <a:noFill/>
          <a:ln w="12700">
            <a:noFill/>
            <a:miter lim="800000"/>
            <a:headEnd type="none" w="sm" len="med"/>
            <a:tailEnd type="none" w="sm" len="med"/>
          </a:ln>
        </p:spPr>
      </p:pic>
      <p:sp>
        <p:nvSpPr>
          <p:cNvPr id="11274" name="Oval 8"/>
          <p:cNvSpPr>
            <a:spLocks noChangeArrowheads="1"/>
          </p:cNvSpPr>
          <p:nvPr/>
        </p:nvSpPr>
        <p:spPr bwMode="auto">
          <a:xfrm>
            <a:off x="7010400" y="4876800"/>
            <a:ext cx="800100" cy="304800"/>
          </a:xfrm>
          <a:prstGeom prst="ellipse">
            <a:avLst/>
          </a:prstGeom>
          <a:noFill/>
          <a:ln w="9525">
            <a:solidFill>
              <a:srgbClr val="FF0000"/>
            </a:solidFill>
            <a:round/>
            <a:headEnd/>
            <a:tailEnd/>
          </a:ln>
        </p:spPr>
        <p:txBody>
          <a:bodyPr lIns="92075" tIns="46038" rIns="92075" bIns="46038" anchor="ctr">
            <a:spAutoFit/>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Rot="1" noChangeArrowheads="1"/>
          </p:cNvSpPr>
          <p:nvPr>
            <p:ph type="title"/>
          </p:nvPr>
        </p:nvSpPr>
        <p:spPr>
          <a:xfrm>
            <a:off x="457200" y="0"/>
            <a:ext cx="8229600" cy="762000"/>
          </a:xfrm>
        </p:spPr>
        <p:txBody>
          <a:bodyPr/>
          <a:lstStyle/>
          <a:p>
            <a:pPr eaLnBrk="1" hangingPunct="1"/>
            <a:r>
              <a:rPr lang="pt-BR" smtClean="0">
                <a:effectLst/>
              </a:rPr>
              <a:t>Eventos de um Dia Ensolarado</a:t>
            </a:r>
          </a:p>
        </p:txBody>
      </p:sp>
      <p:sp>
        <p:nvSpPr>
          <p:cNvPr id="12293" name="Text Box 3"/>
          <p:cNvSpPr txBox="1">
            <a:spLocks noChangeArrowheads="1"/>
          </p:cNvSpPr>
          <p:nvPr/>
        </p:nvSpPr>
        <p:spPr bwMode="auto">
          <a:xfrm>
            <a:off x="673100" y="1714500"/>
            <a:ext cx="3251200" cy="884238"/>
          </a:xfrm>
          <a:prstGeom prst="rect">
            <a:avLst/>
          </a:prstGeom>
          <a:noFill/>
          <a:ln w="9525">
            <a:noFill/>
            <a:miter lim="800000"/>
            <a:headEnd/>
            <a:tailEnd/>
          </a:ln>
        </p:spPr>
        <p:txBody>
          <a:bodyPr lIns="92075" tIns="46038" rIns="92075" bIns="46038">
            <a:spAutoFit/>
          </a:bodyPr>
          <a:lstStyle/>
          <a:p>
            <a:pPr lvl="1" eaLnBrk="1" hangingPunct="1">
              <a:spcBef>
                <a:spcPct val="50000"/>
              </a:spcBef>
            </a:pPr>
            <a:endParaRPr lang="en-US" sz="1600" b="1">
              <a:latin typeface="Arial" pitchFamily="34" charset="0"/>
            </a:endParaRPr>
          </a:p>
          <a:p>
            <a:pPr eaLnBrk="1" hangingPunct="1">
              <a:spcBef>
                <a:spcPct val="50000"/>
              </a:spcBef>
              <a:buFontTx/>
              <a:buChar char="•"/>
            </a:pPr>
            <a:endParaRPr lang="en-US" sz="2400" b="1">
              <a:latin typeface="Arial" pitchFamily="34" charset="0"/>
            </a:endParaRPr>
          </a:p>
        </p:txBody>
      </p:sp>
      <p:sp>
        <p:nvSpPr>
          <p:cNvPr id="12294" name="Text Box 4"/>
          <p:cNvSpPr txBox="1">
            <a:spLocks noChangeArrowheads="1"/>
          </p:cNvSpPr>
          <p:nvPr/>
        </p:nvSpPr>
        <p:spPr bwMode="auto">
          <a:xfrm>
            <a:off x="152400" y="1371600"/>
            <a:ext cx="4267200" cy="4343400"/>
          </a:xfrm>
          <a:prstGeom prst="rect">
            <a:avLst/>
          </a:prstGeom>
          <a:noFill/>
          <a:ln w="9525">
            <a:noFill/>
            <a:miter lim="800000"/>
            <a:headEnd/>
            <a:tailEnd/>
          </a:ln>
        </p:spPr>
        <p:txBody>
          <a:bodyPr wrap="square" lIns="92075" tIns="46038" rIns="92075" bIns="46038">
            <a:normAutofit/>
          </a:bodyPr>
          <a:lstStyle/>
          <a:p>
            <a:pPr marL="261938" indent="-261938">
              <a:spcBef>
                <a:spcPct val="50000"/>
              </a:spcBef>
              <a:spcAft>
                <a:spcPts val="0"/>
              </a:spcAft>
              <a:buClr>
                <a:srgbClr val="FF9900"/>
              </a:buClr>
              <a:buFont typeface="Wingdings" pitchFamily="2" charset="2"/>
              <a:buChar char="n"/>
            </a:pPr>
            <a:r>
              <a:rPr lang="pt-BR" sz="1600" b="1" dirty="0" smtClean="0">
                <a:latin typeface="Arial" pitchFamily="34" charset="0"/>
              </a:rPr>
              <a:t>  </a:t>
            </a:r>
            <a:r>
              <a:rPr lang="pt-BR" dirty="0" smtClean="0">
                <a:latin typeface="Arial" pitchFamily="34" charset="0"/>
              </a:rPr>
              <a:t>Falha de ombreira ou de aterro</a:t>
            </a:r>
          </a:p>
          <a:p>
            <a:pPr marL="623888" lvl="1" indent="-166688">
              <a:spcBef>
                <a:spcPts val="0"/>
              </a:spcBef>
              <a:spcAft>
                <a:spcPts val="600"/>
              </a:spcAft>
              <a:buClr>
                <a:schemeClr val="accent2"/>
              </a:buClr>
              <a:buSzPct val="70000"/>
              <a:buFont typeface="Wingdings" pitchFamily="2" charset="2"/>
              <a:buChar char="n"/>
            </a:pPr>
            <a:r>
              <a:rPr lang="pt-BR" dirty="0" smtClean="0">
                <a:latin typeface="Arial" pitchFamily="34" charset="0"/>
              </a:rPr>
              <a:t>Barragem </a:t>
            </a:r>
            <a:r>
              <a:rPr lang="pt-BR" dirty="0" err="1" smtClean="0">
                <a:latin typeface="Arial" pitchFamily="34" charset="0"/>
              </a:rPr>
              <a:t>Teton</a:t>
            </a:r>
            <a:endParaRPr lang="pt-BR" dirty="0" smtClean="0">
              <a:latin typeface="Arial" pitchFamily="34" charset="0"/>
            </a:endParaRPr>
          </a:p>
          <a:p>
            <a:pPr marL="261938" indent="-261938">
              <a:spcBef>
                <a:spcPct val="50000"/>
              </a:spcBef>
              <a:spcAft>
                <a:spcPts val="0"/>
              </a:spcAft>
              <a:buClr>
                <a:srgbClr val="FF9900"/>
              </a:buClr>
              <a:buFont typeface="Wingdings" pitchFamily="2" charset="2"/>
              <a:buChar char="n"/>
            </a:pPr>
            <a:r>
              <a:rPr lang="pt-BR" dirty="0" smtClean="0">
                <a:latin typeface="Arial" pitchFamily="34" charset="0"/>
              </a:rPr>
              <a:t> Mal funcionamento de saída</a:t>
            </a:r>
          </a:p>
          <a:p>
            <a:pPr marL="623888" lvl="1" indent="-166688">
              <a:spcBef>
                <a:spcPts val="0"/>
              </a:spcBef>
              <a:spcAft>
                <a:spcPts val="0"/>
              </a:spcAft>
              <a:buClr>
                <a:schemeClr val="accent2"/>
              </a:buClr>
              <a:buSzPct val="70000"/>
              <a:buFont typeface="Wingdings" pitchFamily="2" charset="2"/>
              <a:buChar char="n"/>
            </a:pPr>
            <a:r>
              <a:rPr lang="pt-BR" dirty="0" smtClean="0">
                <a:latin typeface="Arial" pitchFamily="34" charset="0"/>
              </a:rPr>
              <a:t>Comporta trava em posição fechada</a:t>
            </a:r>
          </a:p>
          <a:p>
            <a:pPr marL="623888" lvl="1" indent="-166688">
              <a:spcBef>
                <a:spcPts val="0"/>
              </a:spcBef>
              <a:spcAft>
                <a:spcPts val="600"/>
              </a:spcAft>
              <a:buClr>
                <a:schemeClr val="accent2"/>
              </a:buClr>
              <a:buSzPct val="70000"/>
              <a:buFont typeface="Wingdings" pitchFamily="2" charset="2"/>
              <a:buChar char="n"/>
            </a:pPr>
            <a:r>
              <a:rPr lang="pt-BR" dirty="0" smtClean="0">
                <a:latin typeface="Arial" pitchFamily="34" charset="0"/>
              </a:rPr>
              <a:t>Detritos</a:t>
            </a:r>
          </a:p>
          <a:p>
            <a:pPr marL="261938" indent="-261938">
              <a:spcAft>
                <a:spcPts val="0"/>
              </a:spcAft>
              <a:buClr>
                <a:srgbClr val="FF9900"/>
              </a:buClr>
              <a:buFont typeface="Wingdings" pitchFamily="2" charset="2"/>
              <a:buChar char="n"/>
            </a:pPr>
            <a:r>
              <a:rPr lang="pt-BR" dirty="0" smtClean="0">
                <a:latin typeface="Arial" pitchFamily="34" charset="0"/>
              </a:rPr>
              <a:t> Deslizamentos</a:t>
            </a:r>
          </a:p>
          <a:p>
            <a:pPr marL="623888" lvl="1" indent="-166688">
              <a:spcBef>
                <a:spcPts val="0"/>
              </a:spcBef>
              <a:spcAft>
                <a:spcPts val="0"/>
              </a:spcAft>
              <a:buClr>
                <a:schemeClr val="accent2"/>
              </a:buClr>
              <a:buSzPct val="70000"/>
              <a:buFont typeface="Wingdings" pitchFamily="2" charset="2"/>
              <a:buChar char="n"/>
            </a:pPr>
            <a:r>
              <a:rPr lang="pt-BR" dirty="0" smtClean="0">
                <a:latin typeface="Arial" pitchFamily="34" charset="0"/>
              </a:rPr>
              <a:t>Aterro</a:t>
            </a:r>
          </a:p>
          <a:p>
            <a:pPr marL="623888" lvl="1" indent="-166688">
              <a:spcBef>
                <a:spcPts val="0"/>
              </a:spcBef>
              <a:spcAft>
                <a:spcPts val="600"/>
              </a:spcAft>
              <a:buClr>
                <a:schemeClr val="accent2"/>
              </a:buClr>
              <a:buSzPct val="70000"/>
              <a:buFont typeface="Wingdings" pitchFamily="2" charset="2"/>
              <a:buChar char="n"/>
            </a:pPr>
            <a:r>
              <a:rPr lang="pt-BR" dirty="0" smtClean="0">
                <a:latin typeface="Arial" pitchFamily="34" charset="0"/>
              </a:rPr>
              <a:t>Reservatório</a:t>
            </a:r>
          </a:p>
          <a:p>
            <a:pPr marL="261938" indent="-261938">
              <a:spcBef>
                <a:spcPct val="50000"/>
              </a:spcBef>
              <a:spcAft>
                <a:spcPts val="600"/>
              </a:spcAft>
              <a:buClr>
                <a:srgbClr val="FF9900"/>
              </a:buClr>
              <a:buFont typeface="Wingdings" pitchFamily="2" charset="2"/>
              <a:buChar char="n"/>
            </a:pPr>
            <a:r>
              <a:rPr lang="pt-BR" dirty="0" smtClean="0">
                <a:latin typeface="Arial" pitchFamily="34" charset="0"/>
              </a:rPr>
              <a:t>  Terremotos</a:t>
            </a:r>
          </a:p>
          <a:p>
            <a:pPr marL="261938" indent="-261938">
              <a:spcBef>
                <a:spcPct val="50000"/>
              </a:spcBef>
              <a:spcAft>
                <a:spcPts val="600"/>
              </a:spcAft>
              <a:buClr>
                <a:srgbClr val="FF9900"/>
              </a:buClr>
              <a:buFont typeface="Wingdings" pitchFamily="2" charset="2"/>
              <a:buChar char="n"/>
            </a:pPr>
            <a:r>
              <a:rPr lang="pt-BR" dirty="0" smtClean="0">
                <a:latin typeface="Arial" pitchFamily="34" charset="0"/>
              </a:rPr>
              <a:t>  Remoção planejada</a:t>
            </a:r>
          </a:p>
          <a:p>
            <a:pPr marL="261938" indent="-261938">
              <a:spcBef>
                <a:spcPct val="50000"/>
              </a:spcBef>
              <a:spcAft>
                <a:spcPts val="600"/>
              </a:spcAft>
              <a:buClr>
                <a:srgbClr val="FF9900"/>
              </a:buClr>
              <a:buFont typeface="Wingdings" pitchFamily="2" charset="2"/>
              <a:buChar char="n"/>
            </a:pPr>
            <a:r>
              <a:rPr lang="pt-BR" dirty="0" smtClean="0">
                <a:latin typeface="Arial" pitchFamily="34" charset="0"/>
              </a:rPr>
              <a:t>  Atos de guerra / terrorismo</a:t>
            </a:r>
            <a:endParaRPr lang="pt-BR" dirty="0">
              <a:latin typeface="Arial" pitchFamily="34" charset="0"/>
            </a:endParaRPr>
          </a:p>
        </p:txBody>
      </p:sp>
      <p:pic>
        <p:nvPicPr>
          <p:cNvPr id="12296" name="Picture 11"/>
          <p:cNvPicPr>
            <a:picLocks noChangeAspect="1" noChangeArrowheads="1"/>
          </p:cNvPicPr>
          <p:nvPr/>
        </p:nvPicPr>
        <p:blipFill>
          <a:blip r:embed="rId3" cstate="print"/>
          <a:srcRect/>
          <a:stretch>
            <a:fillRect/>
          </a:stretch>
        </p:blipFill>
        <p:spPr bwMode="auto">
          <a:xfrm>
            <a:off x="4419600" y="1524000"/>
            <a:ext cx="4219575" cy="3886200"/>
          </a:xfrm>
          <a:prstGeom prst="rect">
            <a:avLst/>
          </a:prstGeom>
          <a:noFill/>
          <a:ln w="12700">
            <a:noFill/>
            <a:miter lim="800000"/>
            <a:headEnd type="none" w="sm" len="med"/>
            <a:tailEnd type="none" w="sm" len="med"/>
          </a:ln>
        </p:spPr>
      </p:pic>
      <p:pic>
        <p:nvPicPr>
          <p:cNvPr id="12297" name="Picture 9"/>
          <p:cNvPicPr>
            <a:picLocks noChangeAspect="1" noChangeArrowheads="1"/>
          </p:cNvPicPr>
          <p:nvPr/>
        </p:nvPicPr>
        <p:blipFill>
          <a:blip r:embed="rId4" cstate="print"/>
          <a:srcRect/>
          <a:stretch>
            <a:fillRect/>
          </a:stretch>
        </p:blipFill>
        <p:spPr bwMode="auto">
          <a:xfrm>
            <a:off x="6781800" y="2667000"/>
            <a:ext cx="1981200" cy="3276600"/>
          </a:xfrm>
          <a:prstGeom prst="rect">
            <a:avLst/>
          </a:prstGeom>
          <a:noFill/>
          <a:ln w="12700">
            <a:noFill/>
            <a:miter lim="800000"/>
            <a:headEnd type="none" w="sm" len="med"/>
            <a:tailEnd type="none" w="sm" len="med"/>
          </a:ln>
        </p:spPr>
      </p:pic>
      <p:sp>
        <p:nvSpPr>
          <p:cNvPr id="12298" name="Oval 8"/>
          <p:cNvSpPr>
            <a:spLocks noChangeArrowheads="1"/>
          </p:cNvSpPr>
          <p:nvPr/>
        </p:nvSpPr>
        <p:spPr bwMode="auto">
          <a:xfrm>
            <a:off x="7000875" y="5143500"/>
            <a:ext cx="800100" cy="254000"/>
          </a:xfrm>
          <a:prstGeom prst="ellipse">
            <a:avLst/>
          </a:prstGeom>
          <a:noFill/>
          <a:ln w="9525">
            <a:solidFill>
              <a:srgbClr val="FF0000"/>
            </a:solidFill>
            <a:round/>
            <a:headEnd/>
            <a:tailEnd/>
          </a:ln>
        </p:spPr>
        <p:txBody>
          <a:bodyPr wrap="none" lIns="92075" tIns="46038" rIns="92075" bIns="46038" anchor="ctr">
            <a:spAutoFit/>
          </a:bodyPr>
          <a:lstStyle/>
          <a:p>
            <a:endParaRPr lang="en-US"/>
          </a:p>
        </p:txBody>
      </p:sp>
      <p:sp>
        <p:nvSpPr>
          <p:cNvPr id="9" name="Text Box 6"/>
          <p:cNvSpPr txBox="1">
            <a:spLocks noChangeArrowheads="1"/>
          </p:cNvSpPr>
          <p:nvPr/>
        </p:nvSpPr>
        <p:spPr bwMode="auto">
          <a:xfrm>
            <a:off x="0" y="715962"/>
            <a:ext cx="9144000" cy="503238"/>
          </a:xfrm>
          <a:prstGeom prst="rect">
            <a:avLst/>
          </a:prstGeom>
          <a:noFill/>
          <a:ln w="9525">
            <a:noFill/>
            <a:miter lim="800000"/>
            <a:headEnd/>
            <a:tailEnd/>
          </a:ln>
        </p:spPr>
        <p:txBody>
          <a:bodyPr lIns="92075" tIns="46038" rIns="92075" bIns="46038" anchor="ctr" anchorCtr="0">
            <a:normAutofit/>
          </a:bodyPr>
          <a:lstStyle/>
          <a:p>
            <a:pPr algn="ctr" eaLnBrk="1" hangingPunct="1">
              <a:spcBef>
                <a:spcPct val="50000"/>
              </a:spcBef>
            </a:pPr>
            <a:r>
              <a:rPr lang="pt-BR" i="1" dirty="0" smtClean="0">
                <a:latin typeface="Arial" pitchFamily="34" charset="0"/>
              </a:rPr>
              <a:t>Modelado com Modos de Falha “Galgamento” ou “Erosão Interna” no HEC-RAS</a:t>
            </a:r>
            <a:endParaRPr lang="pt-BR" i="1" dirty="0">
              <a:latin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Rot="1" noChangeArrowheads="1"/>
          </p:cNvSpPr>
          <p:nvPr>
            <p:ph type="title"/>
          </p:nvPr>
        </p:nvSpPr>
        <p:spPr>
          <a:xfrm>
            <a:off x="0" y="0"/>
            <a:ext cx="9144000" cy="838200"/>
          </a:xfrm>
        </p:spPr>
        <p:txBody>
          <a:bodyPr/>
          <a:lstStyle/>
          <a:p>
            <a:pPr eaLnBrk="1" hangingPunct="1"/>
            <a:r>
              <a:rPr lang="pt-BR" dirty="0" smtClean="0">
                <a:effectLst/>
              </a:rPr>
              <a:t>Dados sobre Ruptura de Barragem</a:t>
            </a:r>
          </a:p>
        </p:txBody>
      </p:sp>
      <p:pic>
        <p:nvPicPr>
          <p:cNvPr id="14341" name="Picture 6"/>
          <p:cNvPicPr>
            <a:picLocks noChangeAspect="1" noChangeArrowheads="1"/>
          </p:cNvPicPr>
          <p:nvPr/>
        </p:nvPicPr>
        <p:blipFill>
          <a:blip r:embed="rId3" cstate="print"/>
          <a:srcRect/>
          <a:stretch>
            <a:fillRect/>
          </a:stretch>
        </p:blipFill>
        <p:spPr bwMode="auto">
          <a:xfrm>
            <a:off x="381000" y="838200"/>
            <a:ext cx="8458200" cy="495300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Rot="1" noChangeArrowheads="1"/>
          </p:cNvSpPr>
          <p:nvPr>
            <p:ph type="title"/>
          </p:nvPr>
        </p:nvSpPr>
        <p:spPr>
          <a:xfrm>
            <a:off x="0" y="0"/>
            <a:ext cx="9067800" cy="914400"/>
          </a:xfrm>
        </p:spPr>
        <p:txBody>
          <a:bodyPr/>
          <a:lstStyle/>
          <a:p>
            <a:pPr eaLnBrk="1" hangingPunct="1"/>
            <a:r>
              <a:rPr lang="pt-BR" dirty="0" smtClean="0">
                <a:effectLst/>
              </a:rPr>
              <a:t>Progressão de Ruptura Não-Linear</a:t>
            </a:r>
          </a:p>
        </p:txBody>
      </p:sp>
      <p:sp>
        <p:nvSpPr>
          <p:cNvPr id="15365" name="Rectangle 4"/>
          <p:cNvSpPr>
            <a:spLocks noChangeArrowheads="1"/>
          </p:cNvSpPr>
          <p:nvPr/>
        </p:nvSpPr>
        <p:spPr bwMode="auto">
          <a:xfrm>
            <a:off x="1828800" y="1666875"/>
            <a:ext cx="9144000" cy="0"/>
          </a:xfrm>
          <a:prstGeom prst="rect">
            <a:avLst/>
          </a:prstGeom>
          <a:noFill/>
          <a:ln w="9525">
            <a:noFill/>
            <a:miter lim="800000"/>
            <a:headEnd/>
            <a:tailEnd/>
          </a:ln>
        </p:spPr>
        <p:txBody>
          <a:bodyPr>
            <a:spAutoFit/>
          </a:bodyPr>
          <a:lstStyle/>
          <a:p>
            <a:endParaRPr lang="en-US"/>
          </a:p>
        </p:txBody>
      </p:sp>
      <p:pic>
        <p:nvPicPr>
          <p:cNvPr id="15366" name="Picture 7"/>
          <p:cNvPicPr>
            <a:picLocks noChangeAspect="1" noChangeArrowheads="1"/>
          </p:cNvPicPr>
          <p:nvPr/>
        </p:nvPicPr>
        <p:blipFill>
          <a:blip r:embed="rId3" cstate="print"/>
          <a:srcRect/>
          <a:stretch>
            <a:fillRect/>
          </a:stretch>
        </p:blipFill>
        <p:spPr bwMode="auto">
          <a:xfrm>
            <a:off x="609600" y="914400"/>
            <a:ext cx="7953375" cy="476250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Rot="1" noChangeArrowheads="1"/>
          </p:cNvSpPr>
          <p:nvPr>
            <p:ph type="title"/>
          </p:nvPr>
        </p:nvSpPr>
        <p:spPr>
          <a:xfrm>
            <a:off x="457200" y="0"/>
            <a:ext cx="8229600" cy="838200"/>
          </a:xfrm>
        </p:spPr>
        <p:txBody>
          <a:bodyPr/>
          <a:lstStyle/>
          <a:p>
            <a:pPr eaLnBrk="1" hangingPunct="1"/>
            <a:r>
              <a:rPr lang="pt-BR" dirty="0" smtClean="0">
                <a:effectLst/>
              </a:rPr>
              <a:t>Opção de Conserto de Ruptura</a:t>
            </a:r>
          </a:p>
        </p:txBody>
      </p:sp>
      <p:pic>
        <p:nvPicPr>
          <p:cNvPr id="17413" name="Picture 6"/>
          <p:cNvPicPr>
            <a:picLocks noChangeAspect="1" noChangeArrowheads="1"/>
          </p:cNvPicPr>
          <p:nvPr/>
        </p:nvPicPr>
        <p:blipFill>
          <a:blip r:embed="rId3" cstate="print"/>
          <a:srcRect/>
          <a:stretch>
            <a:fillRect/>
          </a:stretch>
        </p:blipFill>
        <p:spPr bwMode="auto">
          <a:xfrm>
            <a:off x="685800" y="838200"/>
            <a:ext cx="7953375" cy="476250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Rot="1" noChangeArrowheads="1"/>
          </p:cNvSpPr>
          <p:nvPr>
            <p:ph type="title"/>
          </p:nvPr>
        </p:nvSpPr>
        <p:spPr/>
        <p:txBody>
          <a:bodyPr/>
          <a:lstStyle/>
          <a:p>
            <a:pPr eaLnBrk="1" hangingPunct="1"/>
            <a:r>
              <a:rPr lang="pt-BR" dirty="0" smtClean="0">
                <a:effectLst/>
              </a:rPr>
              <a:t>Produto do Modelo</a:t>
            </a:r>
          </a:p>
        </p:txBody>
      </p:sp>
      <p:sp>
        <p:nvSpPr>
          <p:cNvPr id="21509" name="Rectangle 3"/>
          <p:cNvSpPr>
            <a:spLocks noGrp="1" noChangeArrowheads="1"/>
          </p:cNvSpPr>
          <p:nvPr>
            <p:ph idx="1"/>
          </p:nvPr>
        </p:nvSpPr>
        <p:spPr>
          <a:xfrm>
            <a:off x="457200" y="1447800"/>
            <a:ext cx="8229600" cy="3886200"/>
          </a:xfrm>
        </p:spPr>
        <p:txBody>
          <a:bodyPr>
            <a:noAutofit/>
          </a:bodyPr>
          <a:lstStyle/>
          <a:p>
            <a:pPr eaLnBrk="1" hangingPunct="1">
              <a:spcBef>
                <a:spcPts val="0"/>
              </a:spcBef>
              <a:spcAft>
                <a:spcPts val="600"/>
              </a:spcAft>
            </a:pPr>
            <a:r>
              <a:rPr lang="pt-BR" sz="3600" dirty="0" smtClean="0">
                <a:latin typeface="Arial" pitchFamily="34" charset="0"/>
              </a:rPr>
              <a:t>Corte transversal, perfil e plotagem XYZ</a:t>
            </a:r>
          </a:p>
          <a:p>
            <a:pPr eaLnBrk="1" hangingPunct="1">
              <a:spcBef>
                <a:spcPts val="0"/>
              </a:spcBef>
              <a:spcAft>
                <a:spcPts val="600"/>
              </a:spcAft>
            </a:pPr>
            <a:r>
              <a:rPr lang="pt-BR" sz="3600" dirty="0" err="1" smtClean="0">
                <a:effectLst/>
                <a:latin typeface="Arial" pitchFamily="34" charset="0"/>
              </a:rPr>
              <a:t>Hidrogramas</a:t>
            </a:r>
            <a:r>
              <a:rPr lang="pt-BR" sz="3600" dirty="0" smtClean="0">
                <a:effectLst/>
                <a:latin typeface="Arial" pitchFamily="34" charset="0"/>
              </a:rPr>
              <a:t> de estágio e vazão</a:t>
            </a:r>
          </a:p>
          <a:p>
            <a:pPr eaLnBrk="1" hangingPunct="1">
              <a:spcBef>
                <a:spcPts val="0"/>
              </a:spcBef>
              <a:spcAft>
                <a:spcPts val="600"/>
              </a:spcAft>
            </a:pPr>
            <a:r>
              <a:rPr lang="pt-BR" sz="3600" dirty="0" smtClean="0">
                <a:latin typeface="Arial" pitchFamily="34" charset="0"/>
              </a:rPr>
              <a:t>Produto tabular</a:t>
            </a:r>
          </a:p>
          <a:p>
            <a:pPr eaLnBrk="1" hangingPunct="1">
              <a:spcBef>
                <a:spcPts val="0"/>
              </a:spcBef>
              <a:spcAft>
                <a:spcPts val="600"/>
              </a:spcAft>
            </a:pPr>
            <a:r>
              <a:rPr lang="pt-BR" sz="3600" dirty="0" smtClean="0">
                <a:effectLst/>
                <a:latin typeface="Arial" pitchFamily="34" charset="0"/>
              </a:rPr>
              <a:t>Plotagem de perfis gerais (velocidade)</a:t>
            </a:r>
          </a:p>
          <a:p>
            <a:pPr eaLnBrk="1" hangingPunct="1">
              <a:spcBef>
                <a:spcPts val="0"/>
              </a:spcBef>
              <a:spcAft>
                <a:spcPts val="600"/>
              </a:spcAft>
            </a:pPr>
            <a:r>
              <a:rPr lang="pt-BR" sz="3600" dirty="0" smtClean="0">
                <a:latin typeface="Arial" pitchFamily="34" charset="0"/>
              </a:rPr>
              <a:t>Exportar resultados para SIG</a:t>
            </a:r>
            <a:endParaRPr lang="pt-BR" sz="3600" dirty="0" smtClean="0">
              <a:effectLst/>
              <a:latin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Rot="1" noChangeArrowheads="1"/>
          </p:cNvSpPr>
          <p:nvPr>
            <p:ph type="title"/>
          </p:nvPr>
        </p:nvSpPr>
        <p:spPr>
          <a:xfrm>
            <a:off x="0" y="0"/>
            <a:ext cx="9067800" cy="914400"/>
          </a:xfrm>
        </p:spPr>
        <p:txBody>
          <a:bodyPr/>
          <a:lstStyle/>
          <a:p>
            <a:pPr eaLnBrk="1" hangingPunct="1"/>
            <a:r>
              <a:rPr lang="pt-BR" sz="3600" dirty="0" smtClean="0"/>
              <a:t>Corte Transversal e Plotagem de Perfis</a:t>
            </a:r>
            <a:endParaRPr lang="pt-BR" sz="3600" dirty="0" smtClean="0">
              <a:effectLst/>
            </a:endParaRPr>
          </a:p>
        </p:txBody>
      </p:sp>
      <p:sp>
        <p:nvSpPr>
          <p:cNvPr id="22530" name="Slide Number Placeholder 4"/>
          <p:cNvSpPr>
            <a:spLocks noGrp="1"/>
          </p:cNvSpPr>
          <p:nvPr>
            <p:ph type="sldNum" sz="quarter" idx="10"/>
          </p:nvPr>
        </p:nvSpPr>
        <p:spPr>
          <a:xfrm>
            <a:off x="6858000" y="6381750"/>
            <a:ext cx="2133600" cy="476250"/>
          </a:xfrm>
          <a:prstGeom prst="rect">
            <a:avLst/>
          </a:prstGeom>
          <a:noFill/>
        </p:spPr>
        <p:txBody>
          <a:bodyPr/>
          <a:lstStyle/>
          <a:p>
            <a:fld id="{60AA397B-157C-4188-A8AC-2A27BE3EC5A2}" type="slidenum">
              <a:rPr lang="en-US" smtClean="0"/>
              <a:pPr/>
              <a:t>27</a:t>
            </a:fld>
            <a:endParaRPr lang="en-US" smtClean="0"/>
          </a:p>
        </p:txBody>
      </p:sp>
      <p:pic>
        <p:nvPicPr>
          <p:cNvPr id="22533" name="Picture 5"/>
          <p:cNvPicPr>
            <a:picLocks noChangeAspect="1" noChangeArrowheads="1"/>
          </p:cNvPicPr>
          <p:nvPr/>
        </p:nvPicPr>
        <p:blipFill>
          <a:blip r:embed="rId3" cstate="print"/>
          <a:srcRect/>
          <a:stretch>
            <a:fillRect/>
          </a:stretch>
        </p:blipFill>
        <p:spPr bwMode="auto">
          <a:xfrm>
            <a:off x="361950" y="1524000"/>
            <a:ext cx="8782050" cy="4333875"/>
          </a:xfrm>
          <a:prstGeom prst="rect">
            <a:avLst/>
          </a:prstGeom>
          <a:noFill/>
          <a:ln w="12700">
            <a:noFill/>
            <a:miter lim="800000"/>
            <a:headEnd type="none" w="sm" len="med"/>
            <a:tailEnd type="none" w="sm" len="med"/>
          </a:ln>
        </p:spPr>
      </p:pic>
      <p:pic>
        <p:nvPicPr>
          <p:cNvPr id="22534" name="Picture 7"/>
          <p:cNvPicPr>
            <a:picLocks noChangeAspect="1" noChangeArrowheads="1"/>
          </p:cNvPicPr>
          <p:nvPr/>
        </p:nvPicPr>
        <p:blipFill>
          <a:blip r:embed="rId4" cstate="print"/>
          <a:srcRect/>
          <a:stretch>
            <a:fillRect/>
          </a:stretch>
        </p:blipFill>
        <p:spPr bwMode="auto">
          <a:xfrm>
            <a:off x="304800" y="914400"/>
            <a:ext cx="4371975" cy="314325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Rot="1" noChangeArrowheads="1"/>
          </p:cNvSpPr>
          <p:nvPr>
            <p:ph type="title"/>
          </p:nvPr>
        </p:nvSpPr>
        <p:spPr>
          <a:xfrm>
            <a:off x="457200" y="152400"/>
            <a:ext cx="8229600" cy="1401762"/>
          </a:xfrm>
        </p:spPr>
        <p:txBody>
          <a:bodyPr/>
          <a:lstStyle/>
          <a:p>
            <a:pPr eaLnBrk="1" hangingPunct="1"/>
            <a:r>
              <a:rPr lang="pt-BR" dirty="0" smtClean="0"/>
              <a:t>Exemplo de Animação de Ruptura de Barragem</a:t>
            </a:r>
            <a:endParaRPr lang="pt-BR" dirty="0" smtClean="0">
              <a:effectLst/>
            </a:endParaRPr>
          </a:p>
        </p:txBody>
      </p:sp>
      <p:pic>
        <p:nvPicPr>
          <p:cNvPr id="6" name="DamBrk_PF_XS.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0" y="1790700"/>
            <a:ext cx="9144000" cy="3276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3" cstate="print"/>
          <a:srcRect/>
          <a:stretch>
            <a:fillRect/>
          </a:stretch>
        </p:blipFill>
        <p:spPr bwMode="auto">
          <a:xfrm>
            <a:off x="990600" y="838200"/>
            <a:ext cx="7334250" cy="4989101"/>
          </a:xfrm>
          <a:prstGeom prst="rect">
            <a:avLst/>
          </a:prstGeom>
          <a:noFill/>
          <a:ln w="12700">
            <a:noFill/>
            <a:miter lim="800000"/>
            <a:headEnd type="none" w="sm" len="med"/>
            <a:tailEnd type="none" w="sm" len="med"/>
          </a:ln>
        </p:spPr>
      </p:pic>
      <p:sp>
        <p:nvSpPr>
          <p:cNvPr id="25605" name="Rectangle 2"/>
          <p:cNvSpPr>
            <a:spLocks noGrp="1" noRot="1" noChangeArrowheads="1"/>
          </p:cNvSpPr>
          <p:nvPr>
            <p:ph type="title"/>
          </p:nvPr>
        </p:nvSpPr>
        <p:spPr>
          <a:xfrm>
            <a:off x="0" y="0"/>
            <a:ext cx="9144000" cy="838200"/>
          </a:xfrm>
        </p:spPr>
        <p:txBody>
          <a:bodyPr/>
          <a:lstStyle/>
          <a:p>
            <a:pPr eaLnBrk="1" hangingPunct="1"/>
            <a:r>
              <a:rPr lang="pt-BR" dirty="0" err="1" smtClean="0">
                <a:effectLst/>
              </a:rPr>
              <a:t>Hidrogramas</a:t>
            </a:r>
            <a:r>
              <a:rPr lang="pt-BR" dirty="0" smtClean="0">
                <a:effectLst/>
              </a:rPr>
              <a:t> de Estágio e Vazão</a:t>
            </a:r>
          </a:p>
        </p:txBody>
      </p:sp>
      <p:sp>
        <p:nvSpPr>
          <p:cNvPr id="25606" name="Rectangle 6"/>
          <p:cNvSpPr>
            <a:spLocks noChangeArrowheads="1"/>
          </p:cNvSpPr>
          <p:nvPr/>
        </p:nvSpPr>
        <p:spPr bwMode="auto">
          <a:xfrm>
            <a:off x="4876800" y="1676400"/>
            <a:ext cx="3276600" cy="838200"/>
          </a:xfrm>
          <a:prstGeom prst="rect">
            <a:avLst/>
          </a:prstGeom>
          <a:noFill/>
          <a:ln w="19050">
            <a:solidFill>
              <a:srgbClr val="FF0000"/>
            </a:solidFill>
            <a:miter lim="800000"/>
            <a:headEnd type="none" w="sm" len="med"/>
            <a:tailEnd type="none" w="sm"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371600"/>
          </a:xfrm>
        </p:spPr>
        <p:txBody>
          <a:bodyPr/>
          <a:lstStyle/>
          <a:p>
            <a:pPr eaLnBrk="1" hangingPunct="1">
              <a:defRPr/>
            </a:pPr>
            <a:r>
              <a:rPr lang="pt-BR" dirty="0" smtClean="0"/>
              <a:t>Problemas Geotécnicos</a:t>
            </a:r>
          </a:p>
        </p:txBody>
      </p:sp>
      <p:pic>
        <p:nvPicPr>
          <p:cNvPr id="7172" name="Picture 4"/>
          <p:cNvPicPr>
            <a:picLocks noChangeAspect="1" noChangeArrowheads="1"/>
          </p:cNvPicPr>
          <p:nvPr/>
        </p:nvPicPr>
        <p:blipFill>
          <a:blip r:embed="rId3" cstate="print"/>
          <a:srcRect/>
          <a:stretch>
            <a:fillRect/>
          </a:stretch>
        </p:blipFill>
        <p:spPr bwMode="auto">
          <a:xfrm>
            <a:off x="1447800" y="1371600"/>
            <a:ext cx="6351587" cy="4271963"/>
          </a:xfrm>
          <a:prstGeom prst="rect">
            <a:avLst/>
          </a:prstGeom>
          <a:noFill/>
          <a:ln w="571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Rot="1" noChangeArrowheads="1"/>
          </p:cNvSpPr>
          <p:nvPr>
            <p:ph type="title"/>
          </p:nvPr>
        </p:nvSpPr>
        <p:spPr>
          <a:xfrm>
            <a:off x="0" y="0"/>
            <a:ext cx="9144000" cy="838200"/>
          </a:xfrm>
        </p:spPr>
        <p:txBody>
          <a:bodyPr/>
          <a:lstStyle/>
          <a:p>
            <a:pPr eaLnBrk="1" hangingPunct="1"/>
            <a:r>
              <a:rPr lang="pt-BR" dirty="0" smtClean="0">
                <a:effectLst/>
              </a:rPr>
              <a:t>Produto Tabular: Séries Históricas</a:t>
            </a:r>
          </a:p>
        </p:txBody>
      </p:sp>
      <p:pic>
        <p:nvPicPr>
          <p:cNvPr id="26629" name="Picture 6"/>
          <p:cNvPicPr>
            <a:picLocks noChangeAspect="1" noChangeArrowheads="1"/>
          </p:cNvPicPr>
          <p:nvPr/>
        </p:nvPicPr>
        <p:blipFill>
          <a:blip r:embed="rId3" cstate="print"/>
          <a:srcRect/>
          <a:stretch>
            <a:fillRect/>
          </a:stretch>
        </p:blipFill>
        <p:spPr bwMode="auto">
          <a:xfrm>
            <a:off x="990600" y="870333"/>
            <a:ext cx="7181850" cy="4885432"/>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Rot="1" noChangeArrowheads="1"/>
          </p:cNvSpPr>
          <p:nvPr>
            <p:ph type="title"/>
          </p:nvPr>
        </p:nvSpPr>
        <p:spPr>
          <a:xfrm>
            <a:off x="0" y="274638"/>
            <a:ext cx="9144000" cy="1143000"/>
          </a:xfrm>
        </p:spPr>
        <p:txBody>
          <a:bodyPr/>
          <a:lstStyle/>
          <a:p>
            <a:pPr eaLnBrk="1" hangingPunct="1"/>
            <a:r>
              <a:rPr lang="pt-BR" smtClean="0"/>
              <a:t>Questões para a Modelagem de Rupturas de Barragens</a:t>
            </a:r>
            <a:endParaRPr lang="pt-BR" smtClean="0">
              <a:effectLst/>
            </a:endParaRPr>
          </a:p>
        </p:txBody>
      </p:sp>
      <p:sp>
        <p:nvSpPr>
          <p:cNvPr id="30725" name="Rectangle 3"/>
          <p:cNvSpPr>
            <a:spLocks noGrp="1" noChangeArrowheads="1"/>
          </p:cNvSpPr>
          <p:nvPr>
            <p:ph idx="1"/>
          </p:nvPr>
        </p:nvSpPr>
        <p:spPr>
          <a:xfrm>
            <a:off x="457200" y="1752600"/>
            <a:ext cx="8229600" cy="3962400"/>
          </a:xfrm>
        </p:spPr>
        <p:txBody>
          <a:bodyPr>
            <a:normAutofit fontScale="92500" lnSpcReduction="10000"/>
          </a:bodyPr>
          <a:lstStyle/>
          <a:p>
            <a:pPr eaLnBrk="1" hangingPunct="1">
              <a:spcBef>
                <a:spcPts val="0"/>
              </a:spcBef>
              <a:spcAft>
                <a:spcPts val="600"/>
              </a:spcAft>
            </a:pPr>
            <a:r>
              <a:rPr lang="pt-BR" sz="2800" dirty="0" smtClean="0">
                <a:latin typeface="Arial" pitchFamily="34" charset="0"/>
              </a:rPr>
              <a:t>Parâmetros da Ruptura e da Propagação das </a:t>
            </a:r>
            <a:r>
              <a:rPr lang="pt-BR" sz="2800" dirty="0" smtClean="0">
                <a:solidFill>
                  <a:srgbClr val="000000"/>
                </a:solidFill>
                <a:latin typeface="Arial" pitchFamily="34" charset="0"/>
              </a:rPr>
              <a:t>Ondas de Cheia</a:t>
            </a:r>
          </a:p>
          <a:p>
            <a:pPr>
              <a:spcBef>
                <a:spcPts val="0"/>
              </a:spcBef>
              <a:spcAft>
                <a:spcPts val="600"/>
              </a:spcAft>
            </a:pPr>
            <a:r>
              <a:rPr lang="pt-BR" sz="2800" dirty="0" smtClean="0">
                <a:solidFill>
                  <a:srgbClr val="000000"/>
                </a:solidFill>
                <a:latin typeface="Arial" pitchFamily="34" charset="0"/>
              </a:rPr>
              <a:t>Intervalo Temporal na Computação</a:t>
            </a:r>
          </a:p>
          <a:p>
            <a:pPr eaLnBrk="1" hangingPunct="1">
              <a:spcBef>
                <a:spcPts val="0"/>
              </a:spcBef>
              <a:spcAft>
                <a:spcPts val="600"/>
              </a:spcAft>
            </a:pPr>
            <a:r>
              <a:rPr lang="pt-BR" sz="2800" dirty="0" smtClean="0">
                <a:solidFill>
                  <a:srgbClr val="000000"/>
                </a:solidFill>
                <a:latin typeface="Arial" pitchFamily="34" charset="0"/>
              </a:rPr>
              <a:t>Espaçamento da Seção Transversal e Limites da Tabela Hidráulica (parâmetros “HTAB”)</a:t>
            </a:r>
          </a:p>
          <a:p>
            <a:pPr eaLnBrk="1" hangingPunct="1">
              <a:spcBef>
                <a:spcPts val="0"/>
              </a:spcBef>
              <a:spcAft>
                <a:spcPts val="600"/>
              </a:spcAft>
            </a:pPr>
            <a:r>
              <a:rPr lang="pt-BR" sz="2800" dirty="0" smtClean="0">
                <a:solidFill>
                  <a:srgbClr val="000000"/>
                </a:solidFill>
                <a:latin typeface="Arial" pitchFamily="34" charset="0"/>
              </a:rPr>
              <a:t>Coeficiente de rugosidade (n)</a:t>
            </a:r>
          </a:p>
          <a:p>
            <a:pPr eaLnBrk="1" hangingPunct="1">
              <a:spcBef>
                <a:spcPts val="0"/>
              </a:spcBef>
              <a:spcAft>
                <a:spcPts val="600"/>
              </a:spcAft>
            </a:pPr>
            <a:r>
              <a:rPr lang="pt-BR" sz="2800" dirty="0" smtClean="0">
                <a:latin typeface="Arial" pitchFamily="34" charset="0"/>
              </a:rPr>
              <a:t>Questões de Armazenamento</a:t>
            </a:r>
          </a:p>
          <a:p>
            <a:pPr eaLnBrk="1" hangingPunct="1">
              <a:spcBef>
                <a:spcPts val="0"/>
              </a:spcBef>
              <a:spcAft>
                <a:spcPts val="600"/>
              </a:spcAft>
            </a:pPr>
            <a:r>
              <a:rPr lang="pt-BR" sz="2800" dirty="0" smtClean="0">
                <a:latin typeface="Arial" pitchFamily="34" charset="0"/>
              </a:rPr>
              <a:t>Pontes e Galerias</a:t>
            </a:r>
          </a:p>
          <a:p>
            <a:pPr eaLnBrk="1" hangingPunct="1">
              <a:spcBef>
                <a:spcPts val="0"/>
              </a:spcBef>
              <a:spcAft>
                <a:spcPts val="600"/>
              </a:spcAft>
            </a:pPr>
            <a:r>
              <a:rPr lang="pt-BR" sz="2800" dirty="0" smtClean="0">
                <a:latin typeface="Arial" pitchFamily="34" charset="0"/>
              </a:rPr>
              <a:t>Diques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Rot="1" noChangeArrowheads="1"/>
          </p:cNvSpPr>
          <p:nvPr>
            <p:ph type="title"/>
          </p:nvPr>
        </p:nvSpPr>
        <p:spPr>
          <a:xfrm>
            <a:off x="457200" y="152400"/>
            <a:ext cx="8229600" cy="1143000"/>
          </a:xfrm>
        </p:spPr>
        <p:txBody>
          <a:bodyPr/>
          <a:lstStyle/>
          <a:p>
            <a:pPr eaLnBrk="1" hangingPunct="1"/>
            <a:r>
              <a:rPr lang="pt-BR" dirty="0" smtClean="0">
                <a:latin typeface="Arial" pitchFamily="34" charset="0"/>
              </a:rPr>
              <a:t>Progressão das Ondas de Cheia em Ruptura de Barragem</a:t>
            </a:r>
            <a:endParaRPr lang="pt-BR" dirty="0" smtClean="0">
              <a:effectLst/>
            </a:endParaRPr>
          </a:p>
        </p:txBody>
      </p:sp>
      <p:graphicFrame>
        <p:nvGraphicFramePr>
          <p:cNvPr id="1026" name="Object 3"/>
          <p:cNvGraphicFramePr>
            <a:graphicFrameLocks noChangeAspect="1"/>
          </p:cNvGraphicFramePr>
          <p:nvPr/>
        </p:nvGraphicFramePr>
        <p:xfrm>
          <a:off x="990600" y="1371600"/>
          <a:ext cx="6934200" cy="4357688"/>
        </p:xfrm>
        <a:graphic>
          <a:graphicData uri="http://schemas.openxmlformats.org/presentationml/2006/ole">
            <mc:AlternateContent xmlns:mc="http://schemas.openxmlformats.org/markup-compatibility/2006">
              <mc:Choice xmlns:v="urn:schemas-microsoft-com:vml" Requires="v">
                <p:oleObj spid="_x0000_s1050" name="Bitmap Image" r:id="rId4" imgW="4563112" imgH="2866667" progId="PBrush">
                  <p:embed/>
                </p:oleObj>
              </mc:Choice>
              <mc:Fallback>
                <p:oleObj name="Bitmap Image" r:id="rId4" imgW="4563112" imgH="2866667" progId="PBrush">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371600"/>
                        <a:ext cx="6934200" cy="43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Rot="1" noChangeArrowheads="1"/>
          </p:cNvSpPr>
          <p:nvPr>
            <p:ph type="title"/>
          </p:nvPr>
        </p:nvSpPr>
        <p:spPr>
          <a:xfrm>
            <a:off x="0" y="0"/>
            <a:ext cx="9144000" cy="1143000"/>
          </a:xfrm>
        </p:spPr>
        <p:txBody>
          <a:bodyPr/>
          <a:lstStyle/>
          <a:p>
            <a:pPr eaLnBrk="1" hangingPunct="1"/>
            <a:r>
              <a:rPr lang="pt-BR" sz="4000" dirty="0" smtClean="0">
                <a:effectLst/>
              </a:rPr>
              <a:t>Espaçamento </a:t>
            </a:r>
            <a:r>
              <a:rPr lang="pt-BR" sz="4000" dirty="0" smtClean="0"/>
              <a:t>da Seção</a:t>
            </a:r>
            <a:r>
              <a:rPr lang="pt-BR" sz="4000" dirty="0" smtClean="0">
                <a:effectLst/>
              </a:rPr>
              <a:t> Transversal</a:t>
            </a:r>
          </a:p>
        </p:txBody>
      </p:sp>
      <p:sp>
        <p:nvSpPr>
          <p:cNvPr id="211971" name="Rectangle 3"/>
          <p:cNvSpPr>
            <a:spLocks noGrp="1" noChangeArrowheads="1"/>
          </p:cNvSpPr>
          <p:nvPr>
            <p:ph idx="1"/>
          </p:nvPr>
        </p:nvSpPr>
        <p:spPr>
          <a:xfrm>
            <a:off x="533400" y="1143000"/>
            <a:ext cx="8229600" cy="4572000"/>
          </a:xfrm>
        </p:spPr>
        <p:txBody>
          <a:bodyPr>
            <a:normAutofit fontScale="85000" lnSpcReduction="20000"/>
          </a:bodyPr>
          <a:lstStyle/>
          <a:p>
            <a:pPr eaLnBrk="1" hangingPunct="1">
              <a:lnSpc>
                <a:spcPct val="120000"/>
              </a:lnSpc>
              <a:spcBef>
                <a:spcPts val="0"/>
              </a:spcBef>
              <a:spcAft>
                <a:spcPts val="600"/>
              </a:spcAft>
              <a:defRPr/>
            </a:pPr>
            <a:r>
              <a:rPr lang="pt-BR" sz="2800" dirty="0" smtClean="0">
                <a:latin typeface="Arial" pitchFamily="34" charset="0"/>
              </a:rPr>
              <a:t>As seções devem ser colocadas em pontos representativos para descrever as mudanças na geometria.</a:t>
            </a:r>
            <a:endParaRPr lang="pt-BR" sz="2800" dirty="0" smtClean="0">
              <a:effectLst/>
              <a:latin typeface="Arial" pitchFamily="34" charset="0"/>
            </a:endParaRPr>
          </a:p>
          <a:p>
            <a:pPr lvl="1" eaLnBrk="1" hangingPunct="1">
              <a:lnSpc>
                <a:spcPct val="120000"/>
              </a:lnSpc>
              <a:spcBef>
                <a:spcPts val="0"/>
              </a:spcBef>
              <a:spcAft>
                <a:spcPts val="600"/>
              </a:spcAft>
              <a:defRPr/>
            </a:pPr>
            <a:r>
              <a:rPr lang="pt-BR" sz="2400" dirty="0" err="1" smtClean="0">
                <a:effectLst/>
                <a:latin typeface="Arial" pitchFamily="34" charset="0"/>
              </a:rPr>
              <a:t>Samuels</a:t>
            </a:r>
            <a:r>
              <a:rPr lang="pt-BR" sz="2400" dirty="0" smtClean="0">
                <a:effectLst/>
                <a:latin typeface="Arial" pitchFamily="34" charset="0"/>
              </a:rPr>
              <a:t> (1989) e </a:t>
            </a:r>
            <a:r>
              <a:rPr lang="pt-BR" sz="2400" dirty="0" err="1" smtClean="0">
                <a:effectLst/>
                <a:latin typeface="Arial" pitchFamily="34" charset="0"/>
              </a:rPr>
              <a:t>Fread</a:t>
            </a:r>
            <a:r>
              <a:rPr lang="pt-BR" sz="2400" dirty="0" smtClean="0">
                <a:effectLst/>
                <a:latin typeface="Arial" pitchFamily="34" charset="0"/>
              </a:rPr>
              <a:t> (2003) têm equações para o espaçamento máximo.</a:t>
            </a:r>
          </a:p>
          <a:p>
            <a:pPr lvl="1" eaLnBrk="1" hangingPunct="1">
              <a:lnSpc>
                <a:spcPct val="120000"/>
              </a:lnSpc>
              <a:spcBef>
                <a:spcPts val="0"/>
              </a:spcBef>
              <a:spcAft>
                <a:spcPts val="600"/>
              </a:spcAft>
              <a:defRPr/>
            </a:pPr>
            <a:r>
              <a:rPr lang="pt-BR" sz="2400" dirty="0" smtClean="0">
                <a:effectLst/>
                <a:latin typeface="Arial" pitchFamily="34" charset="0"/>
              </a:rPr>
              <a:t>Outras referências (USGS, USACE)</a:t>
            </a:r>
          </a:p>
          <a:p>
            <a:pPr eaLnBrk="1" hangingPunct="1">
              <a:lnSpc>
                <a:spcPct val="120000"/>
              </a:lnSpc>
              <a:spcBef>
                <a:spcPts val="0"/>
              </a:spcBef>
              <a:spcAft>
                <a:spcPts val="600"/>
              </a:spcAft>
              <a:defRPr/>
            </a:pPr>
            <a:r>
              <a:rPr lang="pt-BR" sz="2800" dirty="0" smtClean="0">
                <a:latin typeface="Arial" pitchFamily="34" charset="0"/>
              </a:rPr>
              <a:t>Seções transversais adicionais devem ser agregadas em pontos onde ocorrem mudanças importantes em descarga, inclinação, velocidade </a:t>
            </a:r>
            <a:r>
              <a:rPr lang="pt-BR" sz="2800" dirty="0" smtClean="0">
                <a:solidFill>
                  <a:srgbClr val="000000"/>
                </a:solidFill>
                <a:latin typeface="Arial" pitchFamily="34" charset="0"/>
              </a:rPr>
              <a:t>e severidade.</a:t>
            </a:r>
          </a:p>
          <a:p>
            <a:pPr eaLnBrk="1" hangingPunct="1">
              <a:lnSpc>
                <a:spcPct val="120000"/>
              </a:lnSpc>
              <a:spcBef>
                <a:spcPts val="0"/>
              </a:spcBef>
              <a:spcAft>
                <a:spcPts val="600"/>
              </a:spcAft>
              <a:defRPr/>
            </a:pPr>
            <a:r>
              <a:rPr lang="pt-BR" sz="2800" dirty="0" smtClean="0">
                <a:effectLst/>
                <a:latin typeface="Arial" pitchFamily="34" charset="0"/>
              </a:rPr>
              <a:t>Outras seções transversais devem ser agregadas em diques, pontes, galerias e outras estruturas.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Rot="1" noChangeArrowheads="1"/>
          </p:cNvSpPr>
          <p:nvPr>
            <p:ph type="title"/>
          </p:nvPr>
        </p:nvSpPr>
        <p:spPr>
          <a:xfrm>
            <a:off x="457200" y="0"/>
            <a:ext cx="8229600" cy="990600"/>
          </a:xfrm>
        </p:spPr>
        <p:txBody>
          <a:bodyPr/>
          <a:lstStyle/>
          <a:p>
            <a:pPr eaLnBrk="1" hangingPunct="1"/>
            <a:r>
              <a:rPr lang="pt-BR" dirty="0" smtClean="0">
                <a:effectLst/>
              </a:rPr>
              <a:t>Pontes e Galerias</a:t>
            </a:r>
          </a:p>
        </p:txBody>
      </p:sp>
      <p:sp>
        <p:nvSpPr>
          <p:cNvPr id="36869" name="Rectangle 3"/>
          <p:cNvSpPr>
            <a:spLocks noGrp="1" noChangeArrowheads="1"/>
          </p:cNvSpPr>
          <p:nvPr>
            <p:ph idx="1"/>
          </p:nvPr>
        </p:nvSpPr>
        <p:spPr>
          <a:xfrm>
            <a:off x="381000" y="1066800"/>
            <a:ext cx="8229600" cy="4572000"/>
          </a:xfrm>
        </p:spPr>
        <p:txBody>
          <a:bodyPr>
            <a:normAutofit fontScale="92500" lnSpcReduction="10000"/>
          </a:bodyPr>
          <a:lstStyle/>
          <a:p>
            <a:pPr eaLnBrk="1" hangingPunct="1">
              <a:spcBef>
                <a:spcPts val="0"/>
              </a:spcBef>
              <a:spcAft>
                <a:spcPts val="600"/>
              </a:spcAft>
            </a:pPr>
            <a:r>
              <a:rPr lang="pt-BR" sz="2800" dirty="0" smtClean="0">
                <a:effectLst/>
                <a:latin typeface="Arial" pitchFamily="34" charset="0"/>
              </a:rPr>
              <a:t>Quando incluí-las no modelo?</a:t>
            </a:r>
          </a:p>
          <a:p>
            <a:pPr lvl="1" eaLnBrk="1" hangingPunct="1">
              <a:spcBef>
                <a:spcPts val="0"/>
              </a:spcBef>
              <a:spcAft>
                <a:spcPts val="600"/>
              </a:spcAft>
            </a:pPr>
            <a:r>
              <a:rPr lang="pt-BR" sz="2400" dirty="0" smtClean="0">
                <a:latin typeface="Arial" pitchFamily="34" charset="0"/>
              </a:rPr>
              <a:t>Quando o aterro da estrada e ponte causará represamento significativo de água durante um evento.</a:t>
            </a:r>
          </a:p>
          <a:p>
            <a:pPr lvl="1" eaLnBrk="1" hangingPunct="1">
              <a:spcBef>
                <a:spcPts val="0"/>
              </a:spcBef>
              <a:spcAft>
                <a:spcPts val="600"/>
              </a:spcAft>
            </a:pPr>
            <a:r>
              <a:rPr lang="pt-BR" sz="2400" dirty="0" smtClean="0">
                <a:effectLst/>
                <a:latin typeface="Arial" pitchFamily="34" charset="0"/>
              </a:rPr>
              <a:t>Para avaliar se uma estrutura será galgada.</a:t>
            </a:r>
          </a:p>
          <a:p>
            <a:pPr eaLnBrk="1" hangingPunct="1">
              <a:spcBef>
                <a:spcPts val="0"/>
              </a:spcBef>
              <a:spcAft>
                <a:spcPts val="600"/>
              </a:spcAft>
            </a:pPr>
            <a:r>
              <a:rPr lang="pt-BR" sz="2800" dirty="0" smtClean="0">
                <a:latin typeface="Arial" pitchFamily="34" charset="0"/>
              </a:rPr>
              <a:t>Quando não incluí-las no modelo?</a:t>
            </a:r>
            <a:endParaRPr lang="pt-BR" sz="2800" dirty="0" smtClean="0">
              <a:effectLst/>
              <a:latin typeface="Arial" pitchFamily="34" charset="0"/>
            </a:endParaRPr>
          </a:p>
          <a:p>
            <a:pPr lvl="1" eaLnBrk="1" hangingPunct="1">
              <a:spcBef>
                <a:spcPts val="0"/>
              </a:spcBef>
              <a:spcAft>
                <a:spcPts val="600"/>
              </a:spcAft>
            </a:pPr>
            <a:r>
              <a:rPr lang="pt-BR" sz="2400" dirty="0" smtClean="0">
                <a:latin typeface="Arial" pitchFamily="34" charset="0"/>
              </a:rPr>
              <a:t>Quando você tem certeza que a estrutura será levada pela enxurrada.</a:t>
            </a:r>
          </a:p>
          <a:p>
            <a:pPr lvl="1" eaLnBrk="1" hangingPunct="1">
              <a:spcBef>
                <a:spcPts val="0"/>
              </a:spcBef>
              <a:spcAft>
                <a:spcPts val="600"/>
              </a:spcAft>
            </a:pPr>
            <a:r>
              <a:rPr lang="pt-BR" sz="2400" dirty="0" smtClean="0">
                <a:latin typeface="Arial" pitchFamily="34" charset="0"/>
              </a:rPr>
              <a:t>A estrutura e o aterro da estrada não terão um impacto significativo sobre o estágio.</a:t>
            </a:r>
            <a:endParaRPr lang="pt-BR" sz="2400" dirty="0" smtClean="0">
              <a:effectLst/>
              <a:latin typeface="Arial" pitchFamily="34" charset="0"/>
            </a:endParaRPr>
          </a:p>
          <a:p>
            <a:pPr eaLnBrk="1" hangingPunct="1">
              <a:spcBef>
                <a:spcPts val="0"/>
              </a:spcBef>
              <a:spcAft>
                <a:spcPts val="600"/>
              </a:spcAft>
            </a:pPr>
            <a:r>
              <a:rPr lang="pt-BR" sz="2800" dirty="0" smtClean="0">
                <a:latin typeface="Arial" pitchFamily="34" charset="0"/>
              </a:rPr>
              <a:t>Verifique se as tabelas para pontes admitem valores suficientemente altos para captar toda a gama da cheia (parâmetros HTAB).</a:t>
            </a:r>
            <a:endParaRPr lang="pt-BR" sz="2800" dirty="0" smtClean="0">
              <a:effectLst/>
              <a:latin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Rot="1" noChangeArrowheads="1"/>
          </p:cNvSpPr>
          <p:nvPr>
            <p:ph type="title"/>
          </p:nvPr>
        </p:nvSpPr>
        <p:spPr>
          <a:xfrm>
            <a:off x="0" y="274638"/>
            <a:ext cx="8991600" cy="1143000"/>
          </a:xfrm>
        </p:spPr>
        <p:txBody>
          <a:bodyPr/>
          <a:lstStyle/>
          <a:p>
            <a:pPr eaLnBrk="1" hangingPunct="1"/>
            <a:r>
              <a:rPr lang="pt-BR" dirty="0" smtClean="0">
                <a:effectLst/>
              </a:rPr>
              <a:t>Galgamento e Ruptura de Dique</a:t>
            </a:r>
          </a:p>
        </p:txBody>
      </p:sp>
      <p:pic>
        <p:nvPicPr>
          <p:cNvPr id="38917" name="Picture 3" descr="levee breach1"/>
          <p:cNvPicPr>
            <a:picLocks noChangeAspect="1" noChangeArrowheads="1"/>
          </p:cNvPicPr>
          <p:nvPr/>
        </p:nvPicPr>
        <p:blipFill>
          <a:blip r:embed="rId3" cstate="print"/>
          <a:srcRect/>
          <a:stretch>
            <a:fillRect/>
          </a:stretch>
        </p:blipFill>
        <p:spPr bwMode="auto">
          <a:xfrm>
            <a:off x="1600200" y="1600200"/>
            <a:ext cx="5924550" cy="3992563"/>
          </a:xfrm>
          <a:prstGeom prst="rect">
            <a:avLst/>
          </a:prstGeom>
          <a:noFill/>
          <a:ln w="9525">
            <a:noFill/>
            <a:miter lim="800000"/>
            <a:headEnd/>
            <a:tailEnd/>
          </a:ln>
        </p:spPr>
      </p:pic>
      <p:sp>
        <p:nvSpPr>
          <p:cNvPr id="38918" name="Text Box 4"/>
          <p:cNvSpPr txBox="1">
            <a:spLocks noChangeArrowheads="1"/>
          </p:cNvSpPr>
          <p:nvPr/>
        </p:nvSpPr>
        <p:spPr bwMode="auto">
          <a:xfrm>
            <a:off x="1524000" y="6096000"/>
            <a:ext cx="5867400" cy="304800"/>
          </a:xfrm>
          <a:prstGeom prst="rect">
            <a:avLst/>
          </a:prstGeom>
          <a:noFill/>
          <a:ln w="12700">
            <a:noFill/>
            <a:miter lim="800000"/>
            <a:headEnd type="none" w="sm" len="med"/>
            <a:tailEnd type="none" w="sm" len="med"/>
          </a:ln>
        </p:spPr>
        <p:txBody>
          <a:bodyPr>
            <a:spAutoFit/>
          </a:bodyPr>
          <a:lstStyle/>
          <a:p>
            <a:pPr>
              <a:spcBef>
                <a:spcPct val="50000"/>
              </a:spcBef>
            </a:pPr>
            <a:r>
              <a:rPr lang="en-US" sz="1400">
                <a:latin typeface="Arial" pitchFamily="34" charset="0"/>
              </a:rPr>
              <a:t>Feather River, 1997 Flood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ChangeAspect="1" noChangeArrowheads="1"/>
          </p:cNvPicPr>
          <p:nvPr/>
        </p:nvPicPr>
        <p:blipFill>
          <a:blip r:embed="rId3" cstate="print"/>
          <a:srcRect/>
          <a:stretch>
            <a:fillRect/>
          </a:stretch>
        </p:blipFill>
        <p:spPr bwMode="auto">
          <a:xfrm>
            <a:off x="1219200" y="838200"/>
            <a:ext cx="6928787" cy="4953000"/>
          </a:xfrm>
          <a:prstGeom prst="rect">
            <a:avLst/>
          </a:prstGeom>
          <a:noFill/>
          <a:ln w="12700">
            <a:noFill/>
            <a:miter lim="800000"/>
            <a:headEnd type="none" w="sm" len="med"/>
            <a:tailEnd type="none" w="sm" len="med"/>
          </a:ln>
        </p:spPr>
      </p:pic>
      <p:sp>
        <p:nvSpPr>
          <p:cNvPr id="39941" name="Rectangle 2"/>
          <p:cNvSpPr>
            <a:spLocks noChangeArrowheads="1"/>
          </p:cNvSpPr>
          <p:nvPr/>
        </p:nvSpPr>
        <p:spPr bwMode="auto">
          <a:xfrm>
            <a:off x="0" y="0"/>
            <a:ext cx="9144000" cy="838200"/>
          </a:xfrm>
          <a:prstGeom prst="rect">
            <a:avLst/>
          </a:prstGeom>
          <a:noFill/>
          <a:ln w="9525">
            <a:noFill/>
            <a:miter lim="800000"/>
            <a:headEnd/>
            <a:tailEnd/>
          </a:ln>
        </p:spPr>
        <p:txBody>
          <a:bodyPr lIns="92075" tIns="46038" rIns="92075" bIns="46038" anchor="t" anchorCtr="0">
            <a:normAutofit/>
          </a:bodyPr>
          <a:lstStyle/>
          <a:p>
            <a:pPr algn="ctr"/>
            <a:r>
              <a:rPr lang="pt-BR" sz="4000" dirty="0" smtClean="0">
                <a:solidFill>
                  <a:schemeClr val="tx2"/>
                </a:solidFill>
                <a:latin typeface="Times New Roman" pitchFamily="18" charset="0"/>
              </a:rPr>
              <a:t>Dique – Definido como Estrutura Lateral</a:t>
            </a:r>
            <a:endParaRPr lang="pt-BR" sz="4000"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Rot="1" noChangeArrowheads="1"/>
          </p:cNvSpPr>
          <p:nvPr>
            <p:ph type="title"/>
          </p:nvPr>
        </p:nvSpPr>
        <p:spPr/>
        <p:txBody>
          <a:bodyPr/>
          <a:lstStyle/>
          <a:p>
            <a:pPr eaLnBrk="1" hangingPunct="1"/>
            <a:r>
              <a:rPr lang="pt-BR" dirty="0" smtClean="0">
                <a:effectLst/>
              </a:rPr>
              <a:t>Dados sobre Ruptura de Dique</a:t>
            </a:r>
          </a:p>
        </p:txBody>
      </p:sp>
      <p:pic>
        <p:nvPicPr>
          <p:cNvPr id="40965" name="Picture 6"/>
          <p:cNvPicPr>
            <a:picLocks noChangeAspect="1" noChangeArrowheads="1"/>
          </p:cNvPicPr>
          <p:nvPr/>
        </p:nvPicPr>
        <p:blipFill>
          <a:blip r:embed="rId3" cstate="print"/>
          <a:srcRect/>
          <a:stretch>
            <a:fillRect/>
          </a:stretch>
        </p:blipFill>
        <p:spPr bwMode="auto">
          <a:xfrm>
            <a:off x="838200" y="1447800"/>
            <a:ext cx="7591425" cy="4333875"/>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3"/>
          <p:cNvSpPr>
            <a:spLocks noChangeArrowheads="1"/>
          </p:cNvSpPr>
          <p:nvPr/>
        </p:nvSpPr>
        <p:spPr bwMode="auto">
          <a:xfrm>
            <a:off x="457200" y="1676400"/>
            <a:ext cx="7848600" cy="1143000"/>
          </a:xfrm>
          <a:prstGeom prst="rect">
            <a:avLst/>
          </a:prstGeom>
          <a:noFill/>
          <a:ln w="9525">
            <a:noFill/>
            <a:miter lim="800000"/>
            <a:headEnd/>
            <a:tailEnd/>
          </a:ln>
        </p:spPr>
        <p:txBody>
          <a:bodyPr lIns="92075" tIns="46038" rIns="92075" bIns="46038" anchor="b"/>
          <a:lstStyle/>
          <a:p>
            <a:pPr algn="ctr"/>
            <a:endParaRPr lang="en-US" sz="4400">
              <a:solidFill>
                <a:schemeClr val="tx2"/>
              </a:solidFill>
              <a:latin typeface="Times New Roman" pitchFamily="18" charset="0"/>
            </a:endParaRPr>
          </a:p>
        </p:txBody>
      </p:sp>
      <p:sp>
        <p:nvSpPr>
          <p:cNvPr id="41990" name="Rectangle 6"/>
          <p:cNvSpPr>
            <a:spLocks noGrp="1" noRot="1" noChangeArrowheads="1"/>
          </p:cNvSpPr>
          <p:nvPr>
            <p:ph type="title"/>
          </p:nvPr>
        </p:nvSpPr>
        <p:spPr>
          <a:xfrm>
            <a:off x="0" y="0"/>
            <a:ext cx="9144000" cy="1219200"/>
          </a:xfrm>
        </p:spPr>
        <p:txBody>
          <a:bodyPr/>
          <a:lstStyle/>
          <a:p>
            <a:pPr eaLnBrk="1" hangingPunct="1"/>
            <a:r>
              <a:rPr lang="pt-BR" sz="4000" dirty="0" smtClean="0"/>
              <a:t>Ruptura de Dique: Plotagem de Perfil</a:t>
            </a:r>
            <a:endParaRPr lang="pt-BR" sz="4000" dirty="0" smtClean="0">
              <a:effectLst/>
            </a:endParaRPr>
          </a:p>
        </p:txBody>
      </p:sp>
      <p:pic>
        <p:nvPicPr>
          <p:cNvPr id="6" name="LeveeBreach.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438150" y="1219200"/>
            <a:ext cx="8267700" cy="441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title"/>
          </p:nvPr>
        </p:nvSpPr>
        <p:spPr>
          <a:xfrm>
            <a:off x="0" y="228600"/>
            <a:ext cx="9144000" cy="685800"/>
          </a:xfrm>
          <a:noFill/>
          <a:ln/>
        </p:spPr>
        <p:txBody>
          <a:bodyPr anchor="ctr"/>
          <a:lstStyle/>
          <a:p>
            <a:r>
              <a:rPr lang="pt-BR" sz="4000" smtClean="0"/>
              <a:t>Aquisição e Processamento de Dados</a:t>
            </a:r>
            <a:endParaRPr lang="pt-BR"/>
          </a:p>
        </p:txBody>
      </p:sp>
      <p:sp>
        <p:nvSpPr>
          <p:cNvPr id="1411078" name="Rectangle 6"/>
          <p:cNvSpPr>
            <a:spLocks noGrp="1" noChangeArrowheads="1"/>
          </p:cNvSpPr>
          <p:nvPr>
            <p:ph idx="1"/>
          </p:nvPr>
        </p:nvSpPr>
        <p:spPr>
          <a:xfrm>
            <a:off x="457200" y="1143000"/>
            <a:ext cx="4648200" cy="2286000"/>
          </a:xfrm>
          <a:noFill/>
          <a:ln/>
        </p:spPr>
        <p:txBody>
          <a:bodyPr/>
          <a:lstStyle/>
          <a:p>
            <a:r>
              <a:rPr lang="pt-BR" dirty="0" smtClean="0"/>
              <a:t>Dados sobre terreno</a:t>
            </a:r>
          </a:p>
          <a:p>
            <a:r>
              <a:rPr lang="pt-BR" dirty="0" smtClean="0"/>
              <a:t>Fotografias aéreas</a:t>
            </a:r>
          </a:p>
          <a:p>
            <a:r>
              <a:rPr lang="pt-BR" dirty="0" smtClean="0"/>
              <a:t>Estruturas hidráulicas</a:t>
            </a:r>
            <a:endParaRPr lang="pt-BR" dirty="0"/>
          </a:p>
        </p:txBody>
      </p:sp>
      <p:pic>
        <p:nvPicPr>
          <p:cNvPr id="1411077" name="Picture 5" descr="GISdata"/>
          <p:cNvPicPr>
            <a:picLocks noChangeAspect="1" noChangeArrowheads="1"/>
          </p:cNvPicPr>
          <p:nvPr/>
        </p:nvPicPr>
        <p:blipFill>
          <a:blip r:embed="rId4" cstate="print"/>
          <a:srcRect/>
          <a:stretch>
            <a:fillRect/>
          </a:stretch>
        </p:blipFill>
        <p:spPr bwMode="auto">
          <a:xfrm>
            <a:off x="5334000" y="990600"/>
            <a:ext cx="3044825" cy="2660650"/>
          </a:xfrm>
          <a:prstGeom prst="rect">
            <a:avLst/>
          </a:prstGeom>
          <a:noFill/>
        </p:spPr>
      </p:pic>
      <p:pic>
        <p:nvPicPr>
          <p:cNvPr id="1411079" name="Picture 7"/>
          <p:cNvPicPr>
            <a:picLocks noChangeAspect="1" noChangeArrowheads="1"/>
          </p:cNvPicPr>
          <p:nvPr/>
        </p:nvPicPr>
        <p:blipFill>
          <a:blip r:embed="rId5" cstate="print"/>
          <a:srcRect/>
          <a:stretch>
            <a:fillRect/>
          </a:stretch>
        </p:blipFill>
        <p:spPr bwMode="auto">
          <a:xfrm>
            <a:off x="762000" y="3733800"/>
            <a:ext cx="3943350" cy="1662112"/>
          </a:xfrm>
          <a:prstGeom prst="rect">
            <a:avLst/>
          </a:prstGeom>
          <a:noFill/>
        </p:spPr>
      </p:pic>
      <p:sp>
        <p:nvSpPr>
          <p:cNvPr id="1411081" name="Rectangle 9"/>
          <p:cNvSpPr>
            <a:spLocks noChangeArrowheads="1"/>
          </p:cNvSpPr>
          <p:nvPr/>
        </p:nvSpPr>
        <p:spPr bwMode="auto">
          <a:xfrm>
            <a:off x="0" y="1824038"/>
            <a:ext cx="9144000" cy="0"/>
          </a:xfrm>
          <a:prstGeom prst="rect">
            <a:avLst/>
          </a:prstGeom>
          <a:noFill/>
          <a:ln w="12700" algn="ctr">
            <a:noFill/>
            <a:miter lim="800000"/>
            <a:headEnd/>
            <a:tailEnd/>
          </a:ln>
          <a:effectLst/>
        </p:spPr>
        <p:txBody>
          <a:bodyPr wrap="none" anchor="ctr">
            <a:spAutoFit/>
          </a:bodyPr>
          <a:lstStyle/>
          <a:p>
            <a:endParaRPr lang="en-US"/>
          </a:p>
        </p:txBody>
      </p:sp>
      <p:graphicFrame>
        <p:nvGraphicFramePr>
          <p:cNvPr id="1411080" name="Object 8"/>
          <p:cNvGraphicFramePr>
            <a:graphicFrameLocks/>
          </p:cNvGraphicFramePr>
          <p:nvPr/>
        </p:nvGraphicFramePr>
        <p:xfrm>
          <a:off x="5181600" y="3810000"/>
          <a:ext cx="3552825" cy="2054225"/>
        </p:xfrm>
        <a:graphic>
          <a:graphicData uri="http://schemas.openxmlformats.org/presentationml/2006/ole">
            <mc:AlternateContent xmlns:mc="http://schemas.openxmlformats.org/markup-compatibility/2006">
              <mc:Choice xmlns:v="urn:schemas-microsoft-com:vml" Requires="v">
                <p:oleObj spid="_x0000_s2075" name="Bitmap Image" r:id="rId6" imgW="6076190" imgH="3866667" progId="PBrush">
                  <p:embed/>
                </p:oleObj>
              </mc:Choice>
              <mc:Fallback>
                <p:oleObj name="Bitmap Image" r:id="rId6" imgW="6076190" imgH="3866667" progId="PBrush">
                  <p:embed/>
                  <p:pic>
                    <p:nvPicPr>
                      <p:cNvPr id="0" name="Picture 2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810000"/>
                        <a:ext cx="3552825" cy="2054225"/>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10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10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10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452438"/>
            <a:ext cx="4818063" cy="5508097"/>
            <a:chOff x="288" y="285"/>
            <a:chExt cx="3035" cy="3903"/>
          </a:xfrm>
        </p:grpSpPr>
        <p:pic>
          <p:nvPicPr>
            <p:cNvPr id="33797" name="Picture 3" descr="YES GCLSW1983"/>
            <p:cNvPicPr>
              <a:picLocks noChangeAspect="1" noChangeArrowheads="1"/>
            </p:cNvPicPr>
            <p:nvPr/>
          </p:nvPicPr>
          <p:blipFill>
            <a:blip r:embed="rId3" cstate="print"/>
            <a:srcRect/>
            <a:stretch>
              <a:fillRect/>
            </a:stretch>
          </p:blipFill>
          <p:spPr bwMode="auto">
            <a:xfrm>
              <a:off x="288" y="285"/>
              <a:ext cx="3035" cy="3891"/>
            </a:xfrm>
            <a:prstGeom prst="rect">
              <a:avLst/>
            </a:prstGeom>
            <a:noFill/>
            <a:ln w="9525">
              <a:noFill/>
              <a:miter lim="800000"/>
              <a:headEnd/>
              <a:tailEnd/>
            </a:ln>
          </p:spPr>
        </p:pic>
        <p:sp>
          <p:nvSpPr>
            <p:cNvPr id="33798" name="Rectangle 4"/>
            <p:cNvSpPr>
              <a:spLocks noChangeArrowheads="1"/>
            </p:cNvSpPr>
            <p:nvPr/>
          </p:nvSpPr>
          <p:spPr bwMode="auto">
            <a:xfrm>
              <a:off x="336" y="3960"/>
              <a:ext cx="2976" cy="228"/>
            </a:xfrm>
            <a:prstGeom prst="rect">
              <a:avLst/>
            </a:prstGeom>
            <a:solidFill>
              <a:srgbClr val="C0C0C0"/>
            </a:solidFill>
            <a:ln w="12700">
              <a:noFill/>
              <a:miter lim="800000"/>
              <a:headEnd/>
              <a:tailEnd/>
            </a:ln>
          </p:spPr>
          <p:txBody>
            <a:bodyPr wrap="none" anchor="ctr"/>
            <a:lstStyle/>
            <a:p>
              <a:endParaRPr lang="en-US"/>
            </a:p>
          </p:txBody>
        </p:sp>
      </p:grpSp>
      <p:sp>
        <p:nvSpPr>
          <p:cNvPr id="560134" name="Rectangle 6"/>
          <p:cNvSpPr>
            <a:spLocks noGrp="1" noChangeArrowheads="1"/>
          </p:cNvSpPr>
          <p:nvPr>
            <p:ph type="title"/>
          </p:nvPr>
        </p:nvSpPr>
        <p:spPr>
          <a:xfrm>
            <a:off x="5257800" y="274638"/>
            <a:ext cx="3886200" cy="1477962"/>
          </a:xfrm>
        </p:spPr>
        <p:txBody>
          <a:bodyPr/>
          <a:lstStyle/>
          <a:p>
            <a:pPr algn="ctr" eaLnBrk="1" hangingPunct="1">
              <a:defRPr/>
            </a:pPr>
            <a:r>
              <a:rPr lang="en-US" dirty="0" err="1" smtClean="0"/>
              <a:t>Vertedouro</a:t>
            </a: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81000" y="76200"/>
            <a:ext cx="8334375" cy="990600"/>
          </a:xfrm>
        </p:spPr>
        <p:txBody>
          <a:bodyPr/>
          <a:lstStyle/>
          <a:p>
            <a:pPr eaLnBrk="1" hangingPunct="1"/>
            <a:r>
              <a:rPr lang="pt-BR" sz="3600" dirty="0" smtClean="0"/>
              <a:t>HEC-</a:t>
            </a:r>
            <a:r>
              <a:rPr lang="pt-BR" sz="3600" dirty="0" err="1" smtClean="0"/>
              <a:t>GeoRAS</a:t>
            </a:r>
            <a:r>
              <a:rPr lang="pt-BR" sz="3600" dirty="0" smtClean="0"/>
              <a:t> / Mapeamento de Planície de Inundação</a:t>
            </a:r>
          </a:p>
        </p:txBody>
      </p:sp>
      <p:sp>
        <p:nvSpPr>
          <p:cNvPr id="14340" name="Rectangle 3"/>
          <p:cNvSpPr>
            <a:spLocks noGrp="1" noChangeArrowheads="1"/>
          </p:cNvSpPr>
          <p:nvPr>
            <p:ph sz="half" idx="1"/>
          </p:nvPr>
        </p:nvSpPr>
        <p:spPr>
          <a:xfrm>
            <a:off x="381000" y="1219200"/>
            <a:ext cx="4038600" cy="685800"/>
          </a:xfrm>
        </p:spPr>
        <p:txBody>
          <a:bodyPr/>
          <a:lstStyle/>
          <a:p>
            <a:pPr eaLnBrk="1" hangingPunct="1"/>
            <a:r>
              <a:rPr lang="pt-BR" smtClean="0"/>
              <a:t>Profundidade</a:t>
            </a:r>
          </a:p>
        </p:txBody>
      </p:sp>
      <p:sp>
        <p:nvSpPr>
          <p:cNvPr id="14341" name="Rectangle 4"/>
          <p:cNvSpPr>
            <a:spLocks noGrp="1" noChangeArrowheads="1"/>
          </p:cNvSpPr>
          <p:nvPr>
            <p:ph sz="half" idx="2"/>
          </p:nvPr>
        </p:nvSpPr>
        <p:spPr>
          <a:xfrm>
            <a:off x="4662487" y="1219200"/>
            <a:ext cx="4038600" cy="533400"/>
          </a:xfrm>
        </p:spPr>
        <p:txBody>
          <a:bodyPr/>
          <a:lstStyle/>
          <a:p>
            <a:pPr eaLnBrk="1" hangingPunct="1"/>
            <a:r>
              <a:rPr lang="pt-BR" smtClean="0"/>
              <a:t>Limites</a:t>
            </a:r>
          </a:p>
        </p:txBody>
      </p:sp>
      <p:sp>
        <p:nvSpPr>
          <p:cNvPr id="14338" name="Slide Number Placeholder 4"/>
          <p:cNvSpPr>
            <a:spLocks noGrp="1"/>
          </p:cNvSpPr>
          <p:nvPr>
            <p:ph type="sldNum" sz="quarter" idx="10"/>
          </p:nvPr>
        </p:nvSpPr>
        <p:spPr>
          <a:noFill/>
        </p:spPr>
        <p:txBody>
          <a:bodyPr/>
          <a:lstStyle/>
          <a:p>
            <a:fld id="{B875DA64-5B27-45AE-B55D-B9752D6D83E1}" type="slidenum">
              <a:rPr lang="en-US" smtClean="0"/>
              <a:pPr/>
              <a:t>40</a:t>
            </a:fld>
            <a:endParaRPr lang="en-US" smtClean="0"/>
          </a:p>
        </p:txBody>
      </p:sp>
      <p:pic>
        <p:nvPicPr>
          <p:cNvPr id="14342" name="Picture 5" descr="PostProc Depth Grid View"/>
          <p:cNvPicPr>
            <a:picLocks noChangeArrowheads="1"/>
          </p:cNvPicPr>
          <p:nvPr/>
        </p:nvPicPr>
        <p:blipFill>
          <a:blip r:embed="rId3" cstate="print"/>
          <a:srcRect/>
          <a:stretch>
            <a:fillRect/>
          </a:stretch>
        </p:blipFill>
        <p:spPr bwMode="auto">
          <a:xfrm>
            <a:off x="381000" y="1752600"/>
            <a:ext cx="4067175" cy="4048125"/>
          </a:xfrm>
          <a:prstGeom prst="rect">
            <a:avLst/>
          </a:prstGeom>
          <a:noFill/>
          <a:ln w="9525">
            <a:noFill/>
            <a:miter lim="800000"/>
            <a:headEnd/>
            <a:tailEnd/>
          </a:ln>
        </p:spPr>
      </p:pic>
      <p:pic>
        <p:nvPicPr>
          <p:cNvPr id="14343" name="Picture 6" descr="PostProc Flood boundary"/>
          <p:cNvPicPr>
            <a:picLocks noChangeArrowheads="1"/>
          </p:cNvPicPr>
          <p:nvPr/>
        </p:nvPicPr>
        <p:blipFill>
          <a:blip r:embed="rId4" cstate="print"/>
          <a:srcRect/>
          <a:stretch>
            <a:fillRect/>
          </a:stretch>
        </p:blipFill>
        <p:spPr bwMode="auto">
          <a:xfrm>
            <a:off x="4648200" y="1752600"/>
            <a:ext cx="4067175"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a:xfrm>
            <a:off x="457200" y="0"/>
            <a:ext cx="8229600" cy="914400"/>
          </a:xfrm>
        </p:spPr>
        <p:txBody>
          <a:bodyPr/>
          <a:lstStyle/>
          <a:p>
            <a:pPr eaLnBrk="1" hangingPunct="1"/>
            <a:r>
              <a:rPr lang="pt-BR" dirty="0" smtClean="0"/>
              <a:t>Mapeamento com Google Earth</a:t>
            </a:r>
          </a:p>
        </p:txBody>
      </p:sp>
      <p:sp>
        <p:nvSpPr>
          <p:cNvPr id="17410" name="Slide Number Placeholder 3"/>
          <p:cNvSpPr>
            <a:spLocks noGrp="1"/>
          </p:cNvSpPr>
          <p:nvPr>
            <p:ph type="sldNum" sz="quarter" idx="10"/>
          </p:nvPr>
        </p:nvSpPr>
        <p:spPr>
          <a:noFill/>
        </p:spPr>
        <p:txBody>
          <a:bodyPr/>
          <a:lstStyle/>
          <a:p>
            <a:fld id="{97E9AE3F-6F1B-4FD3-8049-917386521F44}" type="slidenum">
              <a:rPr lang="en-US" smtClean="0"/>
              <a:pPr/>
              <a:t>41</a:t>
            </a:fld>
            <a:endParaRPr lang="en-US" smtClean="0"/>
          </a:p>
        </p:txBody>
      </p:sp>
      <p:pic>
        <p:nvPicPr>
          <p:cNvPr id="17411" name="Picture 2"/>
          <p:cNvPicPr>
            <a:picLocks noChangeAspect="1" noChangeArrowheads="1"/>
          </p:cNvPicPr>
          <p:nvPr/>
        </p:nvPicPr>
        <p:blipFill>
          <a:blip r:embed="rId3" cstate="print"/>
          <a:srcRect/>
          <a:stretch>
            <a:fillRect/>
          </a:stretch>
        </p:blipFill>
        <p:spPr bwMode="auto">
          <a:xfrm>
            <a:off x="1462088" y="1127125"/>
            <a:ext cx="6788150" cy="5472113"/>
          </a:xfrm>
          <a:prstGeom prst="rect">
            <a:avLst/>
          </a:prstGeom>
          <a:noFill/>
          <a:ln w="9525">
            <a:noFill/>
            <a:miter lim="800000"/>
            <a:headEnd/>
            <a:tailEnd/>
          </a:ln>
        </p:spPr>
      </p:pic>
      <p:pic>
        <p:nvPicPr>
          <p:cNvPr id="228356" name="Picture 4"/>
          <p:cNvPicPr>
            <a:picLocks noChangeAspect="1" noChangeArrowheads="1"/>
          </p:cNvPicPr>
          <p:nvPr/>
        </p:nvPicPr>
        <p:blipFill>
          <a:blip r:embed="rId4" cstate="print"/>
          <a:srcRect/>
          <a:stretch>
            <a:fillRect/>
          </a:stretch>
        </p:blipFill>
        <p:spPr bwMode="auto">
          <a:xfrm>
            <a:off x="1462088" y="1130300"/>
            <a:ext cx="6792912" cy="5484813"/>
          </a:xfrm>
          <a:prstGeom prst="rect">
            <a:avLst/>
          </a:prstGeom>
          <a:noFill/>
          <a:ln w="9525">
            <a:noFill/>
            <a:miter lim="800000"/>
            <a:headEnd/>
            <a:tailEnd/>
          </a:ln>
        </p:spPr>
      </p:pic>
      <p:pic>
        <p:nvPicPr>
          <p:cNvPr id="228357" name="Picture 5"/>
          <p:cNvPicPr>
            <a:picLocks noChangeAspect="1" noChangeArrowheads="1"/>
          </p:cNvPicPr>
          <p:nvPr/>
        </p:nvPicPr>
        <p:blipFill>
          <a:blip r:embed="rId5" cstate="print"/>
          <a:srcRect/>
          <a:stretch>
            <a:fillRect/>
          </a:stretch>
        </p:blipFill>
        <p:spPr bwMode="auto">
          <a:xfrm>
            <a:off x="1468438" y="1136650"/>
            <a:ext cx="6788150" cy="5475288"/>
          </a:xfrm>
          <a:prstGeom prst="rect">
            <a:avLst/>
          </a:prstGeom>
          <a:noFill/>
          <a:ln w="9525">
            <a:noFill/>
            <a:miter lim="800000"/>
            <a:headEnd/>
            <a:tailEnd/>
          </a:ln>
        </p:spPr>
      </p:pic>
      <p:pic>
        <p:nvPicPr>
          <p:cNvPr id="228358" name="Picture 6"/>
          <p:cNvPicPr>
            <a:picLocks noChangeAspect="1" noChangeArrowheads="1"/>
          </p:cNvPicPr>
          <p:nvPr/>
        </p:nvPicPr>
        <p:blipFill>
          <a:blip r:embed="rId6" cstate="print"/>
          <a:srcRect/>
          <a:stretch>
            <a:fillRect/>
          </a:stretch>
        </p:blipFill>
        <p:spPr bwMode="auto">
          <a:xfrm>
            <a:off x="381000" y="914400"/>
            <a:ext cx="2725738" cy="3878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835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83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83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2009-10-27-131047-1"/>
          <p:cNvPicPr>
            <a:picLocks noChangeAspect="1" noChangeArrowheads="1"/>
          </p:cNvPicPr>
          <p:nvPr/>
        </p:nvPicPr>
        <p:blipFill>
          <a:blip r:embed="rId3" cstate="print"/>
          <a:srcRect l="10785" t="6061" r="4903" b="4546"/>
          <a:stretch>
            <a:fillRect/>
          </a:stretch>
        </p:blipFill>
        <p:spPr bwMode="auto">
          <a:xfrm>
            <a:off x="609600" y="381000"/>
            <a:ext cx="7620000" cy="5181600"/>
          </a:xfrm>
          <a:prstGeom prst="rect">
            <a:avLst/>
          </a:prstGeom>
          <a:noFill/>
          <a:ln w="9525">
            <a:noFill/>
            <a:miter lim="800000"/>
            <a:headEnd/>
            <a:tailEnd/>
          </a:ln>
        </p:spPr>
      </p:pic>
      <p:sp>
        <p:nvSpPr>
          <p:cNvPr id="126979" name="Rectangle 3"/>
          <p:cNvSpPr>
            <a:spLocks noGrp="1" noChangeArrowheads="1"/>
          </p:cNvSpPr>
          <p:nvPr>
            <p:ph type="title"/>
          </p:nvPr>
        </p:nvSpPr>
        <p:spPr>
          <a:solidFill>
            <a:schemeClr val="bg1">
              <a:lumMod val="95000"/>
            </a:schemeClr>
          </a:solidFill>
          <a:ln/>
        </p:spPr>
        <p:txBody>
          <a:bodyPr/>
          <a:lstStyle/>
          <a:p>
            <a:r>
              <a:rPr lang="en-US" sz="3200" dirty="0" smtClean="0"/>
              <a:t>Map Sheets</a:t>
            </a:r>
            <a:endParaRPr lang="en-US" sz="3200" dirty="0"/>
          </a:p>
        </p:txBody>
      </p:sp>
      <p:sp>
        <p:nvSpPr>
          <p:cNvPr id="6" name="Content Placeholder 5"/>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4" cstate="print"/>
          <a:stretch>
            <a:fillRect/>
          </a:stretch>
        </p:blipFill>
        <p:spPr bwMode="auto">
          <a:xfrm>
            <a:off x="152400" y="152400"/>
            <a:ext cx="8443216" cy="5445086"/>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tretch>
            <a:fillRect/>
          </a:stretch>
        </p:blipFill>
        <p:spPr bwMode="auto">
          <a:xfrm>
            <a:off x="152400" y="228600"/>
            <a:ext cx="8447409" cy="547842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61962" y="0"/>
            <a:ext cx="8229600" cy="990600"/>
          </a:xfrm>
        </p:spPr>
        <p:txBody>
          <a:bodyPr/>
          <a:lstStyle/>
          <a:p>
            <a:pPr eaLnBrk="1" hangingPunct="1"/>
            <a:r>
              <a:rPr lang="en-US" dirty="0" smtClean="0"/>
              <a:t>“RAS Mapper”</a:t>
            </a:r>
          </a:p>
        </p:txBody>
      </p:sp>
      <p:sp>
        <p:nvSpPr>
          <p:cNvPr id="25604" name="Rectangle 3"/>
          <p:cNvSpPr>
            <a:spLocks noGrp="1" noChangeArrowheads="1"/>
          </p:cNvSpPr>
          <p:nvPr>
            <p:ph idx="1"/>
          </p:nvPr>
        </p:nvSpPr>
        <p:spPr/>
        <p:txBody>
          <a:bodyPr/>
          <a:lstStyle/>
          <a:p>
            <a:pPr eaLnBrk="1" hangingPunct="1"/>
            <a:endParaRPr lang="en-US" smtClean="0"/>
          </a:p>
        </p:txBody>
      </p:sp>
      <p:sp>
        <p:nvSpPr>
          <p:cNvPr id="25602" name="Slide Number Placeholder 3"/>
          <p:cNvSpPr>
            <a:spLocks noGrp="1"/>
          </p:cNvSpPr>
          <p:nvPr>
            <p:ph type="sldNum" sz="quarter" idx="10"/>
          </p:nvPr>
        </p:nvSpPr>
        <p:spPr>
          <a:noFill/>
        </p:spPr>
        <p:txBody>
          <a:bodyPr/>
          <a:lstStyle/>
          <a:p>
            <a:fld id="{0DE5ECDA-BBCD-49D4-AA30-B846BD7524FB}" type="slidenum">
              <a:rPr lang="en-US" smtClean="0"/>
              <a:pPr/>
              <a:t>43</a:t>
            </a:fld>
            <a:endParaRPr lang="en-US" smtClean="0"/>
          </a:p>
        </p:txBody>
      </p:sp>
      <p:pic>
        <p:nvPicPr>
          <p:cNvPr id="25605" name="Picture 4"/>
          <p:cNvPicPr>
            <a:picLocks noChangeAspect="1" noChangeArrowheads="1"/>
          </p:cNvPicPr>
          <p:nvPr/>
        </p:nvPicPr>
        <p:blipFill>
          <a:blip r:embed="rId3" cstate="print"/>
          <a:srcRect/>
          <a:stretch>
            <a:fillRect/>
          </a:stretch>
        </p:blipFill>
        <p:spPr bwMode="auto">
          <a:xfrm>
            <a:off x="174170" y="838200"/>
            <a:ext cx="8848725"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Exemplo de Animação</a:t>
            </a:r>
            <a:endParaRPr lang="pt-BR" dirty="0"/>
          </a:p>
        </p:txBody>
      </p:sp>
      <p:pic>
        <p:nvPicPr>
          <p:cNvPr id="6" name="MuncieWithAereal.avi">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2084388" y="1600200"/>
            <a:ext cx="4973637" cy="3886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Exemplo de Animação</a:t>
            </a:r>
            <a:endParaRPr lang="en-US" dirty="0"/>
          </a:p>
        </p:txBody>
      </p:sp>
      <p:pic>
        <p:nvPicPr>
          <p:cNvPr id="6" name="StPaulLeveeBreach2.avi">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2354263" y="1600200"/>
            <a:ext cx="4435475" cy="3886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Exemplo de Animação</a:t>
            </a:r>
            <a:endParaRPr lang="en-US" dirty="0"/>
          </a:p>
        </p:txBody>
      </p:sp>
      <p:pic>
        <p:nvPicPr>
          <p:cNvPr id="5" name="school.wmv">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1693863" y="1600200"/>
            <a:ext cx="5756275" cy="3886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0"/>
          </p:nvPr>
        </p:nvSpPr>
        <p:spPr>
          <a:xfrm>
            <a:off x="3657600" y="6467094"/>
            <a:ext cx="2133600" cy="403098"/>
          </a:xfrm>
        </p:spPr>
        <p:txBody>
          <a:bodyPr/>
          <a:lstStyle/>
          <a:p>
            <a:pPr>
              <a:defRPr/>
            </a:pPr>
            <a:fld id="{3E111442-3545-48FC-8558-5BB30BD50A7F}" type="slidenum">
              <a:rPr lang="en-US" smtClean="0"/>
              <a:pPr>
                <a:defRPr/>
              </a:pPr>
              <a:t>47</a:t>
            </a:fld>
            <a:endParaRPr lang="en-US" dirty="0"/>
          </a:p>
        </p:txBody>
      </p:sp>
      <p:cxnSp>
        <p:nvCxnSpPr>
          <p:cNvPr id="12" name="Straight Connector 11"/>
          <p:cNvCxnSpPr/>
          <p:nvPr/>
        </p:nvCxnSpPr>
        <p:spPr>
          <a:xfrm rot="16200000" flipV="1">
            <a:off x="1304914" y="5325282"/>
            <a:ext cx="609449" cy="172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0394" y="4569322"/>
            <a:ext cx="1219200" cy="461665"/>
          </a:xfrm>
          <a:prstGeom prst="rect">
            <a:avLst/>
          </a:prstGeom>
          <a:noFill/>
          <a:ln>
            <a:solidFill>
              <a:srgbClr val="FF0000"/>
            </a:solidFill>
          </a:ln>
        </p:spPr>
        <p:txBody>
          <a:bodyPr wrap="square" rtlCol="0">
            <a:spAutoFit/>
          </a:bodyPr>
          <a:lstStyle/>
          <a:p>
            <a:pPr algn="ctr"/>
            <a:r>
              <a:rPr lang="en-US" sz="1200" dirty="0" err="1" smtClean="0">
                <a:solidFill>
                  <a:schemeClr val="bg1"/>
                </a:solidFill>
              </a:rPr>
              <a:t>Lançado</a:t>
            </a:r>
            <a:r>
              <a:rPr lang="en-US" sz="1200" dirty="0" smtClean="0">
                <a:solidFill>
                  <a:schemeClr val="bg1"/>
                </a:solidFill>
              </a:rPr>
              <a:t> </a:t>
            </a:r>
            <a:r>
              <a:rPr lang="en-US" sz="1200" dirty="0" err="1" smtClean="0">
                <a:solidFill>
                  <a:schemeClr val="bg1"/>
                </a:solidFill>
              </a:rPr>
              <a:t>modo</a:t>
            </a:r>
            <a:r>
              <a:rPr lang="en-US" sz="1200" dirty="0" smtClean="0">
                <a:solidFill>
                  <a:schemeClr val="bg1"/>
                </a:solidFill>
              </a:rPr>
              <a:t> de </a:t>
            </a:r>
            <a:r>
              <a:rPr lang="en-US" sz="1200" dirty="0" err="1" smtClean="0">
                <a:solidFill>
                  <a:schemeClr val="bg1"/>
                </a:solidFill>
              </a:rPr>
              <a:t>falha</a:t>
            </a:r>
            <a:endParaRPr lang="en-US" sz="1200" dirty="0">
              <a:solidFill>
                <a:schemeClr val="bg1"/>
              </a:solidFill>
            </a:endParaRPr>
          </a:p>
        </p:txBody>
      </p:sp>
      <p:grpSp>
        <p:nvGrpSpPr>
          <p:cNvPr id="3" name="Group 45"/>
          <p:cNvGrpSpPr/>
          <p:nvPr/>
        </p:nvGrpSpPr>
        <p:grpSpPr>
          <a:xfrm>
            <a:off x="1981994" y="4572001"/>
            <a:ext cx="1219200" cy="990598"/>
            <a:chOff x="1447800" y="3276600"/>
            <a:chExt cx="1219200" cy="990598"/>
          </a:xfrm>
        </p:grpSpPr>
        <p:cxnSp>
          <p:nvCxnSpPr>
            <p:cNvPr id="19" name="Straight Connector 18"/>
            <p:cNvCxnSpPr/>
            <p:nvPr/>
          </p:nvCxnSpPr>
          <p:spPr>
            <a:xfrm rot="16200000" flipV="1">
              <a:off x="1934531" y="3991930"/>
              <a:ext cx="533249" cy="1728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447800" y="3276600"/>
              <a:ext cx="1219200" cy="646331"/>
            </a:xfrm>
            <a:prstGeom prst="rect">
              <a:avLst/>
            </a:prstGeom>
            <a:noFill/>
            <a:ln>
              <a:solidFill>
                <a:srgbClr val="FFFF00"/>
              </a:solidFill>
            </a:ln>
          </p:spPr>
          <p:txBody>
            <a:bodyPr wrap="square" rtlCol="0">
              <a:spAutoFit/>
            </a:bodyPr>
            <a:lstStyle/>
            <a:p>
              <a:pPr algn="ctr"/>
              <a:r>
                <a:rPr lang="en-US" sz="1200" dirty="0" err="1" smtClean="0">
                  <a:solidFill>
                    <a:schemeClr val="bg1"/>
                  </a:solidFill>
                </a:rPr>
                <a:t>Fluxo</a:t>
              </a:r>
              <a:r>
                <a:rPr lang="en-US" sz="1200" dirty="0" smtClean="0">
                  <a:solidFill>
                    <a:schemeClr val="bg1"/>
                  </a:solidFill>
                </a:rPr>
                <a:t> </a:t>
              </a:r>
              <a:r>
                <a:rPr lang="en-US" sz="1200" dirty="0" err="1" smtClean="0">
                  <a:solidFill>
                    <a:schemeClr val="bg1"/>
                  </a:solidFill>
                </a:rPr>
                <a:t>lamaçento</a:t>
              </a:r>
              <a:r>
                <a:rPr lang="en-US" sz="1200" dirty="0" smtClean="0">
                  <a:solidFill>
                    <a:schemeClr val="bg1"/>
                  </a:solidFill>
                </a:rPr>
                <a:t> </a:t>
              </a:r>
              <a:r>
                <a:rPr lang="en-US" sz="1200" dirty="0" err="1" smtClean="0">
                  <a:solidFill>
                    <a:schemeClr val="bg1"/>
                  </a:solidFill>
                </a:rPr>
                <a:t>observado</a:t>
              </a:r>
              <a:endParaRPr lang="en-US" sz="1200" dirty="0">
                <a:solidFill>
                  <a:schemeClr val="bg1"/>
                </a:solidFill>
              </a:endParaRPr>
            </a:p>
          </p:txBody>
        </p:sp>
      </p:grpSp>
      <p:cxnSp>
        <p:nvCxnSpPr>
          <p:cNvPr id="16" name="Straight Connector 15"/>
          <p:cNvCxnSpPr>
            <a:endCxn id="23" idx="2"/>
          </p:cNvCxnSpPr>
          <p:nvPr/>
        </p:nvCxnSpPr>
        <p:spPr>
          <a:xfrm flipH="1" flipV="1">
            <a:off x="3931715" y="3292556"/>
            <a:ext cx="5494" cy="19588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054288" y="2553892"/>
            <a:ext cx="1754854" cy="738664"/>
          </a:xfrm>
          <a:prstGeom prst="rect">
            <a:avLst/>
          </a:prstGeom>
          <a:noFill/>
          <a:ln>
            <a:solidFill>
              <a:srgbClr val="FF0000"/>
            </a:solidFill>
          </a:ln>
        </p:spPr>
        <p:txBody>
          <a:bodyPr wrap="square" rtlCol="0">
            <a:spAutoFit/>
          </a:bodyPr>
          <a:lstStyle/>
          <a:p>
            <a:pPr algn="ctr"/>
            <a:r>
              <a:rPr lang="en-US" sz="1400" dirty="0" err="1" smtClean="0">
                <a:solidFill>
                  <a:schemeClr val="bg1"/>
                </a:solidFill>
              </a:rPr>
              <a:t>Tubo</a:t>
            </a:r>
            <a:r>
              <a:rPr lang="en-US" sz="1400" dirty="0" smtClean="0">
                <a:solidFill>
                  <a:schemeClr val="bg1"/>
                </a:solidFill>
              </a:rPr>
              <a:t> de </a:t>
            </a:r>
            <a:r>
              <a:rPr lang="en-US" sz="1400" dirty="0" err="1" smtClean="0">
                <a:solidFill>
                  <a:schemeClr val="bg1"/>
                </a:solidFill>
              </a:rPr>
              <a:t>erosão</a:t>
            </a:r>
            <a:r>
              <a:rPr lang="en-US" sz="1400" dirty="0" smtClean="0">
                <a:solidFill>
                  <a:schemeClr val="bg1"/>
                </a:solidFill>
              </a:rPr>
              <a:t> </a:t>
            </a:r>
            <a:r>
              <a:rPr lang="en-US" sz="1400" dirty="0" err="1" smtClean="0">
                <a:solidFill>
                  <a:schemeClr val="bg1"/>
                </a:solidFill>
              </a:rPr>
              <a:t>formado</a:t>
            </a:r>
            <a:r>
              <a:rPr lang="en-US" sz="1400" dirty="0" smtClean="0">
                <a:solidFill>
                  <a:schemeClr val="bg1"/>
                </a:solidFill>
              </a:rPr>
              <a:t> entre </a:t>
            </a:r>
            <a:r>
              <a:rPr lang="en-US" sz="1400" dirty="0" err="1" smtClean="0">
                <a:solidFill>
                  <a:schemeClr val="bg1"/>
                </a:solidFill>
              </a:rPr>
              <a:t>lago</a:t>
            </a:r>
            <a:r>
              <a:rPr lang="en-US" sz="1400" dirty="0" smtClean="0">
                <a:solidFill>
                  <a:schemeClr val="bg1"/>
                </a:solidFill>
              </a:rPr>
              <a:t> e </a:t>
            </a:r>
            <a:r>
              <a:rPr lang="en-US" sz="1400" dirty="0" err="1" smtClean="0">
                <a:solidFill>
                  <a:schemeClr val="bg1"/>
                </a:solidFill>
              </a:rPr>
              <a:t>saída</a:t>
            </a:r>
            <a:endParaRPr lang="en-US" sz="1400" dirty="0">
              <a:solidFill>
                <a:schemeClr val="bg1"/>
              </a:solidFill>
            </a:endParaRPr>
          </a:p>
        </p:txBody>
      </p:sp>
      <p:cxnSp>
        <p:nvCxnSpPr>
          <p:cNvPr id="32" name="Straight Connector 31"/>
          <p:cNvCxnSpPr/>
          <p:nvPr/>
        </p:nvCxnSpPr>
        <p:spPr>
          <a:xfrm rot="5400000" flipH="1" flipV="1">
            <a:off x="5622464" y="3271148"/>
            <a:ext cx="1752600"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66114" y="1956452"/>
            <a:ext cx="1219200" cy="307777"/>
          </a:xfrm>
          <a:prstGeom prst="rect">
            <a:avLst/>
          </a:prstGeom>
          <a:noFill/>
          <a:ln>
            <a:solidFill>
              <a:srgbClr val="FF0000"/>
            </a:solidFill>
          </a:ln>
        </p:spPr>
        <p:txBody>
          <a:bodyPr wrap="square" rtlCol="0">
            <a:spAutoFit/>
          </a:bodyPr>
          <a:lstStyle/>
          <a:p>
            <a:pPr algn="ctr"/>
            <a:r>
              <a:rPr lang="en-US" sz="1400" dirty="0" err="1" smtClean="0">
                <a:solidFill>
                  <a:schemeClr val="bg1"/>
                </a:solidFill>
              </a:rPr>
              <a:t>Ruptura</a:t>
            </a:r>
            <a:r>
              <a:rPr lang="en-US" sz="1400" dirty="0" smtClean="0">
                <a:solidFill>
                  <a:schemeClr val="bg1"/>
                </a:solidFill>
              </a:rPr>
              <a:t> total</a:t>
            </a:r>
            <a:endParaRPr lang="en-US" sz="1400" dirty="0">
              <a:solidFill>
                <a:schemeClr val="bg1"/>
              </a:solidFill>
            </a:endParaRPr>
          </a:p>
        </p:txBody>
      </p:sp>
      <p:cxnSp>
        <p:nvCxnSpPr>
          <p:cNvPr id="39" name="Straight Arrow Connector 38"/>
          <p:cNvCxnSpPr/>
          <p:nvPr/>
        </p:nvCxnSpPr>
        <p:spPr>
          <a:xfrm rot="5400000" flipH="1" flipV="1">
            <a:off x="-1447006" y="3810001"/>
            <a:ext cx="3962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34194" y="5791201"/>
            <a:ext cx="8382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6303475" y="2188682"/>
            <a:ext cx="390579"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340000" flipH="1" flipV="1">
            <a:off x="3290694" y="4947481"/>
            <a:ext cx="990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7" name="Right Brace 26"/>
          <p:cNvSpPr/>
          <p:nvPr/>
        </p:nvSpPr>
        <p:spPr>
          <a:xfrm rot="5400000">
            <a:off x="4873100" y="4902273"/>
            <a:ext cx="393621" cy="930510"/>
          </a:xfrm>
          <a:prstGeom prst="rightBrace">
            <a:avLst>
              <a:gd name="adj1" fmla="val 8333"/>
              <a:gd name="adj2" fmla="val 48619"/>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28" name="Freeform 27"/>
          <p:cNvSpPr/>
          <p:nvPr/>
        </p:nvSpPr>
        <p:spPr>
          <a:xfrm>
            <a:off x="533400" y="1845687"/>
            <a:ext cx="8038681" cy="3945513"/>
          </a:xfrm>
          <a:custGeom>
            <a:avLst/>
            <a:gdLst>
              <a:gd name="connsiteX0" fmla="*/ 0 w 8038681"/>
              <a:gd name="connsiteY0" fmla="*/ 3361173 h 3531995"/>
              <a:gd name="connsiteX1" fmla="*/ 1507253 w 8038681"/>
              <a:gd name="connsiteY1" fmla="*/ 3361173 h 3531995"/>
              <a:gd name="connsiteX2" fmla="*/ 2743200 w 8038681"/>
              <a:gd name="connsiteY2" fmla="*/ 3230544 h 3531995"/>
              <a:gd name="connsiteX3" fmla="*/ 4240404 w 8038681"/>
              <a:gd name="connsiteY3" fmla="*/ 3109964 h 3531995"/>
              <a:gd name="connsiteX4" fmla="*/ 4823209 w 8038681"/>
              <a:gd name="connsiteY4" fmla="*/ 2949190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61173 h 3531995"/>
              <a:gd name="connsiteX1" fmla="*/ 1507253 w 8038681"/>
              <a:gd name="connsiteY1" fmla="*/ 3361173 h 3531995"/>
              <a:gd name="connsiteX2" fmla="*/ 2743200 w 8038681"/>
              <a:gd name="connsiteY2" fmla="*/ 3230544 h 3531995"/>
              <a:gd name="connsiteX3" fmla="*/ 4240404 w 8038681"/>
              <a:gd name="connsiteY3" fmla="*/ 3109964 h 3531995"/>
              <a:gd name="connsiteX4" fmla="*/ 4788877 w 8038681"/>
              <a:gd name="connsiteY4" fmla="*/ 2897274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61173 h 3531995"/>
              <a:gd name="connsiteX1" fmla="*/ 1507253 w 8038681"/>
              <a:gd name="connsiteY1" fmla="*/ 3361173 h 3531995"/>
              <a:gd name="connsiteX2" fmla="*/ 2743200 w 8038681"/>
              <a:gd name="connsiteY2" fmla="*/ 3230544 h 3531995"/>
              <a:gd name="connsiteX3" fmla="*/ 4240404 w 8038681"/>
              <a:gd name="connsiteY3" fmla="*/ 3109964 h 3531995"/>
              <a:gd name="connsiteX4" fmla="*/ 4788877 w 8038681"/>
              <a:gd name="connsiteY4" fmla="*/ 2897274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61173 h 3531995"/>
              <a:gd name="connsiteX1" fmla="*/ 1507253 w 8038681"/>
              <a:gd name="connsiteY1" fmla="*/ 3361173 h 3531995"/>
              <a:gd name="connsiteX2" fmla="*/ 2807677 w 8038681"/>
              <a:gd name="connsiteY2" fmla="*/ 3278274 h 3531995"/>
              <a:gd name="connsiteX3" fmla="*/ 4240404 w 8038681"/>
              <a:gd name="connsiteY3" fmla="*/ 3109964 h 3531995"/>
              <a:gd name="connsiteX4" fmla="*/ 4788877 w 8038681"/>
              <a:gd name="connsiteY4" fmla="*/ 2897274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169877 w 8038681"/>
              <a:gd name="connsiteY5" fmla="*/ 1059821 h 3523342"/>
              <a:gd name="connsiteX6" fmla="*/ 5335675 w 8038681"/>
              <a:gd name="connsiteY6" fmla="*/ 56661 h 3523342"/>
              <a:gd name="connsiteX7" fmla="*/ 5838092 w 8038681"/>
              <a:gd name="connsiteY7" fmla="*/ 719852 h 3523342"/>
              <a:gd name="connsiteX8" fmla="*/ 6531429 w 8038681"/>
              <a:gd name="connsiteY8" fmla="*/ 2277346 h 3523342"/>
              <a:gd name="connsiteX9" fmla="*/ 6812782 w 8038681"/>
              <a:gd name="connsiteY9" fmla="*/ 3151553 h 3523342"/>
              <a:gd name="connsiteX10" fmla="*/ 7435780 w 8038681"/>
              <a:gd name="connsiteY10" fmla="*/ 3392713 h 3523342"/>
              <a:gd name="connsiteX11" fmla="*/ 8038681 w 8038681"/>
              <a:gd name="connsiteY11" fmla="*/ 3523342 h 3523342"/>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093677 w 8038681"/>
              <a:gd name="connsiteY5" fmla="*/ 1059820 h 3523342"/>
              <a:gd name="connsiteX6" fmla="*/ 5335675 w 8038681"/>
              <a:gd name="connsiteY6" fmla="*/ 56661 h 3523342"/>
              <a:gd name="connsiteX7" fmla="*/ 5838092 w 8038681"/>
              <a:gd name="connsiteY7" fmla="*/ 719852 h 3523342"/>
              <a:gd name="connsiteX8" fmla="*/ 6531429 w 8038681"/>
              <a:gd name="connsiteY8" fmla="*/ 2277346 h 3523342"/>
              <a:gd name="connsiteX9" fmla="*/ 6812782 w 8038681"/>
              <a:gd name="connsiteY9" fmla="*/ 3151553 h 3523342"/>
              <a:gd name="connsiteX10" fmla="*/ 7435780 w 8038681"/>
              <a:gd name="connsiteY10" fmla="*/ 3392713 h 3523342"/>
              <a:gd name="connsiteX11" fmla="*/ 8038681 w 8038681"/>
              <a:gd name="connsiteY11" fmla="*/ 3523342 h 3523342"/>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093677 w 8038681"/>
              <a:gd name="connsiteY5" fmla="*/ 1059820 h 3523342"/>
              <a:gd name="connsiteX6" fmla="*/ 5335675 w 8038681"/>
              <a:gd name="connsiteY6" fmla="*/ 56661 h 3523342"/>
              <a:gd name="connsiteX7" fmla="*/ 5838092 w 8038681"/>
              <a:gd name="connsiteY7" fmla="*/ 719852 h 3523342"/>
              <a:gd name="connsiteX8" fmla="*/ 6465277 w 8038681"/>
              <a:gd name="connsiteY8" fmla="*/ 2126620 h 3523342"/>
              <a:gd name="connsiteX9" fmla="*/ 6812782 w 8038681"/>
              <a:gd name="connsiteY9" fmla="*/ 3151553 h 3523342"/>
              <a:gd name="connsiteX10" fmla="*/ 7435780 w 8038681"/>
              <a:gd name="connsiteY10" fmla="*/ 3392713 h 3523342"/>
              <a:gd name="connsiteX11" fmla="*/ 8038681 w 8038681"/>
              <a:gd name="connsiteY11" fmla="*/ 3523342 h 3523342"/>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093677 w 8038681"/>
              <a:gd name="connsiteY5" fmla="*/ 1059820 h 3523342"/>
              <a:gd name="connsiteX6" fmla="*/ 5335675 w 8038681"/>
              <a:gd name="connsiteY6" fmla="*/ 56661 h 3523342"/>
              <a:gd name="connsiteX7" fmla="*/ 5838092 w 8038681"/>
              <a:gd name="connsiteY7" fmla="*/ 719852 h 3523342"/>
              <a:gd name="connsiteX8" fmla="*/ 6465277 w 8038681"/>
              <a:gd name="connsiteY8" fmla="*/ 2126620 h 3523342"/>
              <a:gd name="connsiteX9" fmla="*/ 6812782 w 8038681"/>
              <a:gd name="connsiteY9" fmla="*/ 3151553 h 3523342"/>
              <a:gd name="connsiteX10" fmla="*/ 7455877 w 8038681"/>
              <a:gd name="connsiteY10" fmla="*/ 3422020 h 3523342"/>
              <a:gd name="connsiteX11" fmla="*/ 8038681 w 8038681"/>
              <a:gd name="connsiteY11" fmla="*/ 3523342 h 3523342"/>
              <a:gd name="connsiteX0" fmla="*/ 0 w 8038681"/>
              <a:gd name="connsiteY0" fmla="*/ 3772039 h 3942861"/>
              <a:gd name="connsiteX1" fmla="*/ 1507253 w 8038681"/>
              <a:gd name="connsiteY1" fmla="*/ 3772039 h 3942861"/>
              <a:gd name="connsiteX2" fmla="*/ 2807677 w 8038681"/>
              <a:gd name="connsiteY2" fmla="*/ 3689140 h 3942861"/>
              <a:gd name="connsiteX3" fmla="*/ 4240404 w 8038681"/>
              <a:gd name="connsiteY3" fmla="*/ 3520830 h 3942861"/>
              <a:gd name="connsiteX4" fmla="*/ 4788877 w 8038681"/>
              <a:gd name="connsiteY4" fmla="*/ 3308140 h 3942861"/>
              <a:gd name="connsiteX5" fmla="*/ 5093677 w 8038681"/>
              <a:gd name="connsiteY5" fmla="*/ 1479339 h 3942861"/>
              <a:gd name="connsiteX6" fmla="*/ 5322277 w 8038681"/>
              <a:gd name="connsiteY6" fmla="*/ 56661 h 3942861"/>
              <a:gd name="connsiteX7" fmla="*/ 5838092 w 8038681"/>
              <a:gd name="connsiteY7" fmla="*/ 1139371 h 3942861"/>
              <a:gd name="connsiteX8" fmla="*/ 6465277 w 8038681"/>
              <a:gd name="connsiteY8" fmla="*/ 2546139 h 3942861"/>
              <a:gd name="connsiteX9" fmla="*/ 6812782 w 8038681"/>
              <a:gd name="connsiteY9" fmla="*/ 3571072 h 3942861"/>
              <a:gd name="connsiteX10" fmla="*/ 7455877 w 8038681"/>
              <a:gd name="connsiteY10" fmla="*/ 3841539 h 3942861"/>
              <a:gd name="connsiteX11" fmla="*/ 8038681 w 8038681"/>
              <a:gd name="connsiteY11" fmla="*/ 3942861 h 3942861"/>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779477 w 8038681"/>
              <a:gd name="connsiteY7" fmla="*/ 1126114 h 3945513"/>
              <a:gd name="connsiteX8" fmla="*/ 6465277 w 8038681"/>
              <a:gd name="connsiteY8" fmla="*/ 2548791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465277 w 8038681"/>
              <a:gd name="connsiteY8" fmla="*/ 2548791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236677 w 8038681"/>
              <a:gd name="connsiteY8" fmla="*/ 25739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236677 w 8038681"/>
              <a:gd name="connsiteY8" fmla="*/ 25739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240404 w 8038681"/>
              <a:gd name="connsiteY3" fmla="*/ 3523482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883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883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883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48650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48650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5017477 w 8038681"/>
              <a:gd name="connsiteY4" fmla="*/ 32597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5017477 w 8038681"/>
              <a:gd name="connsiteY4" fmla="*/ 3259714 h 3945513"/>
              <a:gd name="connsiteX5" fmla="*/ 5142445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5017477 w 8038681"/>
              <a:gd name="connsiteY4" fmla="*/ 3259714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314578 h 3945513"/>
              <a:gd name="connsiteX4" fmla="*/ 5017477 w 8038681"/>
              <a:gd name="connsiteY4" fmla="*/ 3259714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314578 h 3945513"/>
              <a:gd name="connsiteX4" fmla="*/ 5017477 w 8038681"/>
              <a:gd name="connsiteY4" fmla="*/ 3089026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314578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278002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278002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278002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8681" h="3945513">
                <a:moveTo>
                  <a:pt x="0" y="3774691"/>
                </a:moveTo>
                <a:cubicBezTo>
                  <a:pt x="525026" y="3785577"/>
                  <a:pt x="1039307" y="3784320"/>
                  <a:pt x="1507253" y="3774691"/>
                </a:cubicBezTo>
                <a:cubicBezTo>
                  <a:pt x="1975199" y="3765062"/>
                  <a:pt x="2352152" y="3758782"/>
                  <a:pt x="2807677" y="3716914"/>
                </a:cubicBezTo>
                <a:cubicBezTo>
                  <a:pt x="3366834" y="3705526"/>
                  <a:pt x="3796245" y="3247014"/>
                  <a:pt x="4179277" y="3278002"/>
                </a:cubicBezTo>
                <a:cubicBezTo>
                  <a:pt x="4568405" y="3214502"/>
                  <a:pt x="4730228" y="3248929"/>
                  <a:pt x="5017477" y="3162178"/>
                </a:cubicBezTo>
                <a:cubicBezTo>
                  <a:pt x="5176576" y="2830582"/>
                  <a:pt x="5128221" y="1999135"/>
                  <a:pt x="5179021" y="1481991"/>
                </a:cubicBezTo>
                <a:cubicBezTo>
                  <a:pt x="5229821" y="964847"/>
                  <a:pt x="5247601" y="118626"/>
                  <a:pt x="5322277" y="59313"/>
                </a:cubicBezTo>
                <a:cubicBezTo>
                  <a:pt x="5396953" y="0"/>
                  <a:pt x="5487377" y="694314"/>
                  <a:pt x="5627077" y="1126114"/>
                </a:cubicBezTo>
                <a:cubicBezTo>
                  <a:pt x="5766777" y="1557914"/>
                  <a:pt x="5807111" y="2229619"/>
                  <a:pt x="6160477" y="2650114"/>
                </a:cubicBezTo>
                <a:cubicBezTo>
                  <a:pt x="6430108" y="3015344"/>
                  <a:pt x="6596882" y="3374711"/>
                  <a:pt x="6812782" y="3573724"/>
                </a:cubicBezTo>
                <a:cubicBezTo>
                  <a:pt x="7028682" y="3772737"/>
                  <a:pt x="7251561" y="3782226"/>
                  <a:pt x="7455877" y="3844191"/>
                </a:cubicBezTo>
                <a:cubicBezTo>
                  <a:pt x="7660194" y="3906156"/>
                  <a:pt x="7839389" y="3911181"/>
                  <a:pt x="8038681" y="3945513"/>
                </a:cubicBezTo>
              </a:path>
            </a:pathLst>
          </a:custGeom>
          <a:ln>
            <a:solidFill>
              <a:srgbClr val="00B0F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97536" y="1368552"/>
            <a:ext cx="1005840" cy="400110"/>
          </a:xfrm>
          <a:prstGeom prst="rect">
            <a:avLst/>
          </a:prstGeom>
          <a:noFill/>
        </p:spPr>
        <p:txBody>
          <a:bodyPr wrap="square" rtlCol="0">
            <a:spAutoFit/>
          </a:bodyPr>
          <a:lstStyle/>
          <a:p>
            <a:pPr algn="ctr"/>
            <a:r>
              <a:rPr lang="en-US" sz="2000" b="1" dirty="0" err="1" smtClean="0">
                <a:solidFill>
                  <a:schemeClr val="bg1"/>
                </a:solidFill>
              </a:rPr>
              <a:t>Vazão</a:t>
            </a:r>
            <a:endParaRPr lang="en-US" sz="2000" b="1" dirty="0">
              <a:solidFill>
                <a:schemeClr val="bg1"/>
              </a:solidFill>
            </a:endParaRPr>
          </a:p>
        </p:txBody>
      </p:sp>
      <p:sp>
        <p:nvSpPr>
          <p:cNvPr id="35" name="TextBox 34"/>
          <p:cNvSpPr txBox="1"/>
          <p:nvPr/>
        </p:nvSpPr>
        <p:spPr>
          <a:xfrm>
            <a:off x="7543800" y="5897880"/>
            <a:ext cx="1179576" cy="400110"/>
          </a:xfrm>
          <a:prstGeom prst="rect">
            <a:avLst/>
          </a:prstGeom>
          <a:noFill/>
        </p:spPr>
        <p:txBody>
          <a:bodyPr wrap="square" rtlCol="0">
            <a:spAutoFit/>
          </a:bodyPr>
          <a:lstStyle/>
          <a:p>
            <a:pPr algn="ctr"/>
            <a:r>
              <a:rPr lang="en-US" sz="2000" b="1" dirty="0" smtClean="0">
                <a:solidFill>
                  <a:schemeClr val="bg1"/>
                </a:solidFill>
              </a:rPr>
              <a:t>Tempo</a:t>
            </a:r>
            <a:endParaRPr lang="en-US" sz="2000" b="1" dirty="0">
              <a:solidFill>
                <a:schemeClr val="bg1"/>
              </a:solidFill>
            </a:endParaRPr>
          </a:p>
        </p:txBody>
      </p:sp>
      <p:sp>
        <p:nvSpPr>
          <p:cNvPr id="36" name="TextBox 35"/>
          <p:cNvSpPr txBox="1"/>
          <p:nvPr/>
        </p:nvSpPr>
        <p:spPr>
          <a:xfrm>
            <a:off x="3532632" y="5705856"/>
            <a:ext cx="3096768" cy="954107"/>
          </a:xfrm>
          <a:prstGeom prst="rect">
            <a:avLst/>
          </a:prstGeom>
          <a:solidFill>
            <a:schemeClr val="tx1"/>
          </a:solidFill>
          <a:ln>
            <a:solidFill>
              <a:srgbClr val="FFC000"/>
            </a:solidFill>
          </a:ln>
        </p:spPr>
        <p:txBody>
          <a:bodyPr wrap="square" rtlCol="0">
            <a:spAutoFit/>
          </a:bodyPr>
          <a:lstStyle/>
          <a:p>
            <a:pPr algn="ctr"/>
            <a:r>
              <a:rPr lang="pt-BR" sz="1400" dirty="0" smtClean="0">
                <a:solidFill>
                  <a:srgbClr val="FFC000"/>
                </a:solidFill>
              </a:rPr>
              <a:t>Após a divulgação do alerta – Período importante para estimar consequências – </a:t>
            </a:r>
          </a:p>
          <a:p>
            <a:pPr algn="ctr"/>
            <a:r>
              <a:rPr lang="en-US" sz="1400" dirty="0" smtClean="0">
                <a:solidFill>
                  <a:srgbClr val="FFFF00"/>
                </a:solidFill>
              </a:rPr>
              <a:t>ANÁLISE </a:t>
            </a:r>
            <a:r>
              <a:rPr lang="en-US" sz="1400" dirty="0">
                <a:solidFill>
                  <a:srgbClr val="FFFF00"/>
                </a:solidFill>
              </a:rPr>
              <a:t>DE </a:t>
            </a:r>
            <a:r>
              <a:rPr lang="en-US" sz="1400" dirty="0" smtClean="0">
                <a:solidFill>
                  <a:srgbClr val="FFFF00"/>
                </a:solidFill>
              </a:rPr>
              <a:t>SENSIBILIDADE</a:t>
            </a:r>
            <a:endParaRPr lang="en-US" sz="1400" dirty="0">
              <a:solidFill>
                <a:srgbClr val="FFFF00"/>
              </a:solidFill>
            </a:endParaRPr>
          </a:p>
        </p:txBody>
      </p:sp>
      <p:sp>
        <p:nvSpPr>
          <p:cNvPr id="37" name="Right Brace 36"/>
          <p:cNvSpPr/>
          <p:nvPr/>
        </p:nvSpPr>
        <p:spPr>
          <a:xfrm rot="16200000">
            <a:off x="3018608" y="3275511"/>
            <a:ext cx="350520" cy="1145177"/>
          </a:xfrm>
          <a:prstGeom prst="rightBrace">
            <a:avLst>
              <a:gd name="adj1" fmla="val 8333"/>
              <a:gd name="adj2" fmla="val 48619"/>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38" name="TextBox 37"/>
          <p:cNvSpPr txBox="1"/>
          <p:nvPr/>
        </p:nvSpPr>
        <p:spPr>
          <a:xfrm>
            <a:off x="1103376" y="3371088"/>
            <a:ext cx="2103120" cy="523220"/>
          </a:xfrm>
          <a:prstGeom prst="rect">
            <a:avLst/>
          </a:prstGeom>
          <a:noFill/>
          <a:ln>
            <a:solidFill>
              <a:srgbClr val="FFFF00"/>
            </a:solidFill>
          </a:ln>
        </p:spPr>
        <p:txBody>
          <a:bodyPr wrap="square" rtlCol="0">
            <a:spAutoFit/>
          </a:bodyPr>
          <a:lstStyle/>
          <a:p>
            <a:pPr algn="ctr"/>
            <a:r>
              <a:rPr lang="en-US" sz="1400" dirty="0" err="1" smtClean="0">
                <a:solidFill>
                  <a:schemeClr val="bg1"/>
                </a:solidFill>
              </a:rPr>
              <a:t>Tentativa</a:t>
            </a:r>
            <a:r>
              <a:rPr lang="en-US" sz="1400" dirty="0" smtClean="0">
                <a:solidFill>
                  <a:schemeClr val="bg1"/>
                </a:solidFill>
              </a:rPr>
              <a:t> de </a:t>
            </a:r>
            <a:r>
              <a:rPr lang="en-US" sz="1400" dirty="0" err="1" smtClean="0">
                <a:solidFill>
                  <a:schemeClr val="bg1"/>
                </a:solidFill>
              </a:rPr>
              <a:t>intervenção</a:t>
            </a:r>
            <a:endParaRPr lang="en-US" sz="1400" dirty="0">
              <a:solidFill>
                <a:schemeClr val="bg1"/>
              </a:solidFill>
            </a:endParaRPr>
          </a:p>
        </p:txBody>
      </p:sp>
      <p:sp>
        <p:nvSpPr>
          <p:cNvPr id="51" name="TextBox 50"/>
          <p:cNvSpPr txBox="1"/>
          <p:nvPr/>
        </p:nvSpPr>
        <p:spPr>
          <a:xfrm>
            <a:off x="3091550" y="3990591"/>
            <a:ext cx="1219200" cy="646331"/>
          </a:xfrm>
          <a:prstGeom prst="rect">
            <a:avLst/>
          </a:prstGeom>
          <a:solidFill>
            <a:schemeClr val="tx1"/>
          </a:solidFill>
          <a:ln>
            <a:solidFill>
              <a:srgbClr val="FFFF00"/>
            </a:solidFill>
          </a:ln>
        </p:spPr>
        <p:txBody>
          <a:bodyPr wrap="square" rtlCol="0">
            <a:spAutoFit/>
          </a:bodyPr>
          <a:lstStyle/>
          <a:p>
            <a:pPr algn="ctr"/>
            <a:r>
              <a:rPr lang="en-US" sz="1200" dirty="0" err="1" smtClean="0">
                <a:solidFill>
                  <a:schemeClr val="bg1"/>
                </a:solidFill>
              </a:rPr>
              <a:t>Decisão</a:t>
            </a:r>
            <a:r>
              <a:rPr lang="en-US" sz="1200" dirty="0" smtClean="0">
                <a:solidFill>
                  <a:schemeClr val="bg1"/>
                </a:solidFill>
              </a:rPr>
              <a:t>: </a:t>
            </a:r>
            <a:r>
              <a:rPr lang="en-US" sz="1200" dirty="0" err="1" smtClean="0">
                <a:solidFill>
                  <a:schemeClr val="bg1"/>
                </a:solidFill>
              </a:rPr>
              <a:t>Barragem</a:t>
            </a:r>
            <a:r>
              <a:rPr lang="en-US" sz="1200" dirty="0" smtClean="0">
                <a:solidFill>
                  <a:schemeClr val="bg1"/>
                </a:solidFill>
              </a:rPr>
              <a:t> </a:t>
            </a:r>
            <a:r>
              <a:rPr lang="en-US" sz="1200" dirty="0" err="1" smtClean="0">
                <a:solidFill>
                  <a:schemeClr val="bg1"/>
                </a:solidFill>
              </a:rPr>
              <a:t>vai</a:t>
            </a:r>
            <a:r>
              <a:rPr lang="en-US" sz="1200" dirty="0" smtClean="0">
                <a:solidFill>
                  <a:schemeClr val="bg1"/>
                </a:solidFill>
              </a:rPr>
              <a:t> </a:t>
            </a:r>
            <a:r>
              <a:rPr lang="en-US" sz="1200" dirty="0" err="1" smtClean="0">
                <a:solidFill>
                  <a:schemeClr val="bg1"/>
                </a:solidFill>
              </a:rPr>
              <a:t>falhar</a:t>
            </a:r>
            <a:endParaRPr lang="en-US" sz="1200" dirty="0">
              <a:solidFill>
                <a:schemeClr val="bg1"/>
              </a:solidFill>
            </a:endParaRPr>
          </a:p>
        </p:txBody>
      </p:sp>
      <p:cxnSp>
        <p:nvCxnSpPr>
          <p:cNvPr id="45" name="Straight Connector 44"/>
          <p:cNvCxnSpPr/>
          <p:nvPr/>
        </p:nvCxnSpPr>
        <p:spPr>
          <a:xfrm rot="16200000" flipV="1">
            <a:off x="4311293" y="3759811"/>
            <a:ext cx="2435352" cy="119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08330" y="2005584"/>
            <a:ext cx="1754854" cy="307777"/>
          </a:xfrm>
          <a:prstGeom prst="rect">
            <a:avLst/>
          </a:prstGeom>
          <a:noFill/>
          <a:ln>
            <a:solidFill>
              <a:srgbClr val="FF0000"/>
            </a:solidFill>
          </a:ln>
        </p:spPr>
        <p:txBody>
          <a:bodyPr wrap="square" rtlCol="0">
            <a:spAutoFit/>
          </a:bodyPr>
          <a:lstStyle/>
          <a:p>
            <a:pPr algn="ctr"/>
            <a:r>
              <a:rPr lang="en-US" sz="1400" dirty="0" err="1" smtClean="0">
                <a:solidFill>
                  <a:schemeClr val="bg1"/>
                </a:solidFill>
              </a:rPr>
              <a:t>Aterro</a:t>
            </a:r>
            <a:r>
              <a:rPr lang="en-US" sz="1400" dirty="0" smtClean="0">
                <a:solidFill>
                  <a:schemeClr val="bg1"/>
                </a:solidFill>
              </a:rPr>
              <a:t> </a:t>
            </a:r>
            <a:r>
              <a:rPr lang="en-US" sz="1400" dirty="0" err="1" smtClean="0">
                <a:solidFill>
                  <a:schemeClr val="bg1"/>
                </a:solidFill>
              </a:rPr>
              <a:t>Desmorona</a:t>
            </a:r>
            <a:endParaRPr lang="en-US" sz="1400" dirty="0">
              <a:solidFill>
                <a:schemeClr val="bg1"/>
              </a:solidFill>
            </a:endParaRPr>
          </a:p>
        </p:txBody>
      </p:sp>
      <p:cxnSp>
        <p:nvCxnSpPr>
          <p:cNvPr id="54" name="Straight Connector 53"/>
          <p:cNvCxnSpPr/>
          <p:nvPr/>
        </p:nvCxnSpPr>
        <p:spPr>
          <a:xfrm rot="16200000" flipV="1">
            <a:off x="3244341" y="4616457"/>
            <a:ext cx="1305812" cy="814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173846" y="3510424"/>
            <a:ext cx="1219200" cy="461665"/>
          </a:xfrm>
          <a:prstGeom prst="rect">
            <a:avLst/>
          </a:prstGeom>
          <a:solidFill>
            <a:schemeClr val="tx1"/>
          </a:solidFill>
          <a:ln>
            <a:solidFill>
              <a:srgbClr val="FFFF00"/>
            </a:solidFill>
          </a:ln>
        </p:spPr>
        <p:txBody>
          <a:bodyPr wrap="square" rtlCol="0">
            <a:spAutoFit/>
          </a:bodyPr>
          <a:lstStyle/>
          <a:p>
            <a:pPr algn="ctr"/>
            <a:r>
              <a:rPr lang="en-US" sz="1200" dirty="0" err="1" smtClean="0">
                <a:solidFill>
                  <a:schemeClr val="bg1"/>
                </a:solidFill>
              </a:rPr>
              <a:t>Alerta</a:t>
            </a:r>
            <a:r>
              <a:rPr lang="en-US" sz="1200" dirty="0" smtClean="0">
                <a:solidFill>
                  <a:schemeClr val="bg1"/>
                </a:solidFill>
              </a:rPr>
              <a:t> </a:t>
            </a:r>
            <a:r>
              <a:rPr lang="en-US" sz="1200" dirty="0" err="1" smtClean="0">
                <a:solidFill>
                  <a:schemeClr val="bg1"/>
                </a:solidFill>
              </a:rPr>
              <a:t>divulgado</a:t>
            </a:r>
            <a:endParaRPr lang="en-US" sz="1200" dirty="0">
              <a:solidFill>
                <a:schemeClr val="bg1"/>
              </a:solidFill>
            </a:endParaRPr>
          </a:p>
        </p:txBody>
      </p:sp>
      <p:pic>
        <p:nvPicPr>
          <p:cNvPr id="185347" name="Picture 3"/>
          <p:cNvPicPr>
            <a:picLocks noChangeAspect="1" noChangeArrowheads="1"/>
          </p:cNvPicPr>
          <p:nvPr/>
        </p:nvPicPr>
        <p:blipFill>
          <a:blip r:embed="rId3" cstate="print"/>
          <a:srcRect/>
          <a:stretch>
            <a:fillRect/>
          </a:stretch>
        </p:blipFill>
        <p:spPr bwMode="auto">
          <a:xfrm>
            <a:off x="4474029" y="145569"/>
            <a:ext cx="4572000" cy="1362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p:cTn id="31" dur="500" fill="hold"/>
                                        <p:tgtEl>
                                          <p:spTgt spid="48"/>
                                        </p:tgtEl>
                                        <p:attrNameLst>
                                          <p:attrName>ppt_w</p:attrName>
                                        </p:attrNameLst>
                                      </p:cBhvr>
                                      <p:tavLst>
                                        <p:tav tm="0">
                                          <p:val>
                                            <p:fltVal val="0"/>
                                          </p:val>
                                        </p:tav>
                                        <p:tav tm="100000">
                                          <p:val>
                                            <p:strVal val="#ppt_w"/>
                                          </p:val>
                                        </p:tav>
                                      </p:tavLst>
                                    </p:anim>
                                    <p:anim calcmode="lin" valueType="num">
                                      <p:cBhvr>
                                        <p:cTn id="32" dur="500" fill="hold"/>
                                        <p:tgtEl>
                                          <p:spTgt spid="48"/>
                                        </p:tgtEl>
                                        <p:attrNameLst>
                                          <p:attrName>ppt_h</p:attrName>
                                        </p:attrNameLst>
                                      </p:cBhvr>
                                      <p:tavLst>
                                        <p:tav tm="0">
                                          <p:val>
                                            <p:fltVal val="0"/>
                                          </p:val>
                                        </p:tav>
                                        <p:tav tm="100000">
                                          <p:val>
                                            <p:strVal val="#ppt_h"/>
                                          </p:val>
                                        </p:tav>
                                      </p:tavLst>
                                    </p:anim>
                                    <p:animEffect transition="in" filter="fade">
                                      <p:cBhvr>
                                        <p:cTn id="33" dur="500"/>
                                        <p:tgtEl>
                                          <p:spTgt spid="48"/>
                                        </p:tgtEl>
                                      </p:cBhvr>
                                    </p:animEffect>
                                  </p:childTnLst>
                                </p:cTn>
                              </p:par>
                              <p:par>
                                <p:cTn id="34" presetID="53"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500" fill="hold"/>
                                        <p:tgtEl>
                                          <p:spTgt spid="45"/>
                                        </p:tgtEl>
                                        <p:attrNameLst>
                                          <p:attrName>ppt_w</p:attrName>
                                        </p:attrNameLst>
                                      </p:cBhvr>
                                      <p:tavLst>
                                        <p:tav tm="0">
                                          <p:val>
                                            <p:fltVal val="0"/>
                                          </p:val>
                                        </p:tav>
                                        <p:tav tm="100000">
                                          <p:val>
                                            <p:strVal val="#ppt_w"/>
                                          </p:val>
                                        </p:tav>
                                      </p:tavLst>
                                    </p:anim>
                                    <p:anim calcmode="lin" valueType="num">
                                      <p:cBhvr>
                                        <p:cTn id="37" dur="500" fill="hold"/>
                                        <p:tgtEl>
                                          <p:spTgt spid="45"/>
                                        </p:tgtEl>
                                        <p:attrNameLst>
                                          <p:attrName>ppt_h</p:attrName>
                                        </p:attrNameLst>
                                      </p:cBhvr>
                                      <p:tavLst>
                                        <p:tav tm="0">
                                          <p:val>
                                            <p:fltVal val="0"/>
                                          </p:val>
                                        </p:tav>
                                        <p:tav tm="100000">
                                          <p:val>
                                            <p:strVal val="#ppt_h"/>
                                          </p:val>
                                        </p:tav>
                                      </p:tavLst>
                                    </p:anim>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185347"/>
                                        </p:tgtEl>
                                        <p:attrNameLst>
                                          <p:attrName>style.visibility</p:attrName>
                                        </p:attrNameLst>
                                      </p:cBhvr>
                                      <p:to>
                                        <p:strVal val="visible"/>
                                      </p:to>
                                    </p:set>
                                    <p:anim calcmode="lin" valueType="num">
                                      <p:cBhvr>
                                        <p:cTn id="43" dur="500" fill="hold"/>
                                        <p:tgtEl>
                                          <p:spTgt spid="185347"/>
                                        </p:tgtEl>
                                        <p:attrNameLst>
                                          <p:attrName>ppt_w</p:attrName>
                                        </p:attrNameLst>
                                      </p:cBhvr>
                                      <p:tavLst>
                                        <p:tav tm="0">
                                          <p:val>
                                            <p:fltVal val="0"/>
                                          </p:val>
                                        </p:tav>
                                        <p:tav tm="100000">
                                          <p:val>
                                            <p:strVal val="#ppt_w"/>
                                          </p:val>
                                        </p:tav>
                                      </p:tavLst>
                                    </p:anim>
                                    <p:anim calcmode="lin" valueType="num">
                                      <p:cBhvr>
                                        <p:cTn id="44" dur="500" fill="hold"/>
                                        <p:tgtEl>
                                          <p:spTgt spid="185347"/>
                                        </p:tgtEl>
                                        <p:attrNameLst>
                                          <p:attrName>ppt_h</p:attrName>
                                        </p:attrNameLst>
                                      </p:cBhvr>
                                      <p:tavLst>
                                        <p:tav tm="0">
                                          <p:val>
                                            <p:fltVal val="0"/>
                                          </p:val>
                                        </p:tav>
                                        <p:tav tm="100000">
                                          <p:val>
                                            <p:strVal val="#ppt_h"/>
                                          </p:val>
                                        </p:tav>
                                      </p:tavLst>
                                    </p:anim>
                                    <p:animEffect transition="in" filter="fade">
                                      <p:cBhvr>
                                        <p:cTn id="45" dur="500"/>
                                        <p:tgtEl>
                                          <p:spTgt spid="18534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Effect transition="in" filter="fade">
                                      <p:cBhvr>
                                        <p:cTn id="52" dur="500"/>
                                        <p:tgtEl>
                                          <p:spTgt spid="34"/>
                                        </p:tgtEl>
                                      </p:cBhvr>
                                    </p:animEffect>
                                  </p:childTnLst>
                                </p:cTn>
                              </p:par>
                              <p:par>
                                <p:cTn id="53" presetID="53"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par>
                                <p:cTn id="58" presetID="53"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 calcmode="lin" valueType="num">
                                      <p:cBhvr>
                                        <p:cTn id="74" dur="500" fill="hold"/>
                                        <p:tgtEl>
                                          <p:spTgt spid="51"/>
                                        </p:tgtEl>
                                        <p:attrNameLst>
                                          <p:attrName>ppt_w</p:attrName>
                                        </p:attrNameLst>
                                      </p:cBhvr>
                                      <p:tavLst>
                                        <p:tav tm="0">
                                          <p:val>
                                            <p:fltVal val="0"/>
                                          </p:val>
                                        </p:tav>
                                        <p:tav tm="100000">
                                          <p:val>
                                            <p:strVal val="#ppt_w"/>
                                          </p:val>
                                        </p:tav>
                                      </p:tavLst>
                                    </p:anim>
                                    <p:anim calcmode="lin" valueType="num">
                                      <p:cBhvr>
                                        <p:cTn id="75" dur="500" fill="hold"/>
                                        <p:tgtEl>
                                          <p:spTgt spid="51"/>
                                        </p:tgtEl>
                                        <p:attrNameLst>
                                          <p:attrName>ppt_h</p:attrName>
                                        </p:attrNameLst>
                                      </p:cBhvr>
                                      <p:tavLst>
                                        <p:tav tm="0">
                                          <p:val>
                                            <p:fltVal val="0"/>
                                          </p:val>
                                        </p:tav>
                                        <p:tav tm="100000">
                                          <p:val>
                                            <p:strVal val="#ppt_h"/>
                                          </p:val>
                                        </p:tav>
                                      </p:tavLst>
                                    </p:anim>
                                    <p:animEffect transition="in" filter="fade">
                                      <p:cBhvr>
                                        <p:cTn id="76" dur="500"/>
                                        <p:tgtEl>
                                          <p:spTgt spid="51"/>
                                        </p:tgtEl>
                                      </p:cBhvr>
                                    </p:animEffect>
                                  </p:childTnLst>
                                </p:cTn>
                              </p:par>
                              <p:par>
                                <p:cTn id="77" presetID="53"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p:cTn id="79" dur="500" fill="hold"/>
                                        <p:tgtEl>
                                          <p:spTgt spid="52"/>
                                        </p:tgtEl>
                                        <p:attrNameLst>
                                          <p:attrName>ppt_w</p:attrName>
                                        </p:attrNameLst>
                                      </p:cBhvr>
                                      <p:tavLst>
                                        <p:tav tm="0">
                                          <p:val>
                                            <p:fltVal val="0"/>
                                          </p:val>
                                        </p:tav>
                                        <p:tav tm="100000">
                                          <p:val>
                                            <p:strVal val="#ppt_w"/>
                                          </p:val>
                                        </p:tav>
                                      </p:tavLst>
                                    </p:anim>
                                    <p:anim calcmode="lin" valueType="num">
                                      <p:cBhvr>
                                        <p:cTn id="80" dur="500" fill="hold"/>
                                        <p:tgtEl>
                                          <p:spTgt spid="52"/>
                                        </p:tgtEl>
                                        <p:attrNameLst>
                                          <p:attrName>ppt_h</p:attrName>
                                        </p:attrNameLst>
                                      </p:cBhvr>
                                      <p:tavLst>
                                        <p:tav tm="0">
                                          <p:val>
                                            <p:fltVal val="0"/>
                                          </p:val>
                                        </p:tav>
                                        <p:tav tm="100000">
                                          <p:val>
                                            <p:strVal val="#ppt_h"/>
                                          </p:val>
                                        </p:tav>
                                      </p:tavLst>
                                    </p:anim>
                                    <p:animEffect transition="in" filter="fade">
                                      <p:cBhvr>
                                        <p:cTn id="81" dur="500"/>
                                        <p:tgtEl>
                                          <p:spTgt spid="52"/>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p:cTn id="86" dur="500" fill="hold"/>
                                        <p:tgtEl>
                                          <p:spTgt spid="37"/>
                                        </p:tgtEl>
                                        <p:attrNameLst>
                                          <p:attrName>ppt_w</p:attrName>
                                        </p:attrNameLst>
                                      </p:cBhvr>
                                      <p:tavLst>
                                        <p:tav tm="0">
                                          <p:val>
                                            <p:fltVal val="0"/>
                                          </p:val>
                                        </p:tav>
                                        <p:tav tm="100000">
                                          <p:val>
                                            <p:strVal val="#ppt_w"/>
                                          </p:val>
                                        </p:tav>
                                      </p:tavLst>
                                    </p:anim>
                                    <p:anim calcmode="lin" valueType="num">
                                      <p:cBhvr>
                                        <p:cTn id="87" dur="500" fill="hold"/>
                                        <p:tgtEl>
                                          <p:spTgt spid="37"/>
                                        </p:tgtEl>
                                        <p:attrNameLst>
                                          <p:attrName>ppt_h</p:attrName>
                                        </p:attrNameLst>
                                      </p:cBhvr>
                                      <p:tavLst>
                                        <p:tav tm="0">
                                          <p:val>
                                            <p:fltVal val="0"/>
                                          </p:val>
                                        </p:tav>
                                        <p:tav tm="100000">
                                          <p:val>
                                            <p:strVal val="#ppt_h"/>
                                          </p:val>
                                        </p:tav>
                                      </p:tavLst>
                                    </p:anim>
                                    <p:animEffect transition="in" filter="fade">
                                      <p:cBhvr>
                                        <p:cTn id="88" dur="500"/>
                                        <p:tgtEl>
                                          <p:spTgt spid="37"/>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53"/>
                                        </p:tgtEl>
                                        <p:attrNameLst>
                                          <p:attrName>style.visibility</p:attrName>
                                        </p:attrNameLst>
                                      </p:cBhvr>
                                      <p:to>
                                        <p:strVal val="visible"/>
                                      </p:to>
                                    </p:set>
                                    <p:anim calcmode="lin" valueType="num">
                                      <p:cBhvr>
                                        <p:cTn id="98" dur="500" fill="hold"/>
                                        <p:tgtEl>
                                          <p:spTgt spid="53"/>
                                        </p:tgtEl>
                                        <p:attrNameLst>
                                          <p:attrName>ppt_w</p:attrName>
                                        </p:attrNameLst>
                                      </p:cBhvr>
                                      <p:tavLst>
                                        <p:tav tm="0">
                                          <p:val>
                                            <p:fltVal val="0"/>
                                          </p:val>
                                        </p:tav>
                                        <p:tav tm="100000">
                                          <p:val>
                                            <p:strVal val="#ppt_w"/>
                                          </p:val>
                                        </p:tav>
                                      </p:tavLst>
                                    </p:anim>
                                    <p:anim calcmode="lin" valueType="num">
                                      <p:cBhvr>
                                        <p:cTn id="99" dur="500" fill="hold"/>
                                        <p:tgtEl>
                                          <p:spTgt spid="53"/>
                                        </p:tgtEl>
                                        <p:attrNameLst>
                                          <p:attrName>ppt_h</p:attrName>
                                        </p:attrNameLst>
                                      </p:cBhvr>
                                      <p:tavLst>
                                        <p:tav tm="0">
                                          <p:val>
                                            <p:fltVal val="0"/>
                                          </p:val>
                                        </p:tav>
                                        <p:tav tm="100000">
                                          <p:val>
                                            <p:strVal val="#ppt_h"/>
                                          </p:val>
                                        </p:tav>
                                      </p:tavLst>
                                    </p:anim>
                                    <p:animEffect transition="in" filter="fade">
                                      <p:cBhvr>
                                        <p:cTn id="100" dur="500"/>
                                        <p:tgtEl>
                                          <p:spTgt spid="53"/>
                                        </p:tgtEl>
                                      </p:cBhvr>
                                    </p:animEffect>
                                  </p:childTnLst>
                                </p:cTn>
                              </p:par>
                              <p:par>
                                <p:cTn id="101" presetID="53" presetClass="entr" presetSubtype="0" fill="hold" nodeType="with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500" fill="hold"/>
                                        <p:tgtEl>
                                          <p:spTgt spid="54"/>
                                        </p:tgtEl>
                                        <p:attrNameLst>
                                          <p:attrName>ppt_w</p:attrName>
                                        </p:attrNameLst>
                                      </p:cBhvr>
                                      <p:tavLst>
                                        <p:tav tm="0">
                                          <p:val>
                                            <p:fltVal val="0"/>
                                          </p:val>
                                        </p:tav>
                                        <p:tav tm="100000">
                                          <p:val>
                                            <p:strVal val="#ppt_w"/>
                                          </p:val>
                                        </p:tav>
                                      </p:tavLst>
                                    </p:anim>
                                    <p:anim calcmode="lin" valueType="num">
                                      <p:cBhvr>
                                        <p:cTn id="104" dur="500" fill="hold"/>
                                        <p:tgtEl>
                                          <p:spTgt spid="54"/>
                                        </p:tgtEl>
                                        <p:attrNameLst>
                                          <p:attrName>ppt_h</p:attrName>
                                        </p:attrNameLst>
                                      </p:cBhvr>
                                      <p:tavLst>
                                        <p:tav tm="0">
                                          <p:val>
                                            <p:fltVal val="0"/>
                                          </p:val>
                                        </p:tav>
                                        <p:tav tm="100000">
                                          <p:val>
                                            <p:strVal val="#ppt_h"/>
                                          </p:val>
                                        </p:tav>
                                      </p:tavLst>
                                    </p:anim>
                                    <p:animEffect transition="in" filter="fade">
                                      <p:cBhvr>
                                        <p:cTn id="105" dur="500"/>
                                        <p:tgtEl>
                                          <p:spTgt spid="54"/>
                                        </p:tgtEl>
                                      </p:cBhvr>
                                    </p:animEffect>
                                  </p:childTnLst>
                                </p:cTn>
                              </p:par>
                            </p:childTnLst>
                          </p:cTn>
                        </p:par>
                      </p:childTnLst>
                    </p:cTn>
                  </p:par>
                  <p:par>
                    <p:cTn id="106" fill="hold">
                      <p:stCondLst>
                        <p:cond delay="indefinite"/>
                      </p:stCondLst>
                      <p:childTnLst>
                        <p:par>
                          <p:cTn id="107" fill="hold">
                            <p:stCondLst>
                              <p:cond delay="0"/>
                            </p:stCondLst>
                            <p:childTnLst>
                              <p:par>
                                <p:cTn id="108" presetID="0" presetClass="path" presetSubtype="0" accel="50000" decel="50000" fill="hold" grpId="1" nodeType="clickEffect">
                                  <p:stCondLst>
                                    <p:cond delay="0"/>
                                  </p:stCondLst>
                                  <p:childTnLst>
                                    <p:animMotion origin="layout" path="M 2.22222E-6 0.02035 C 0.00416 0.00879 0.00694 0.00139 0.01597 -0.00277 C 0.02135 -0.00208 0.02691 -0.00301 0.03194 -0.00092 C 0.03333 -0.00046 0.03229 0.00301 0.03333 0.0044 C 0.03437 0.00578 0.03594 0.00555 0.03732 0.00625 C 0.03906 -0.00162 0.03941 -0.01179 0.04253 -0.01873 C 0.04462 -0.02336 0.0533 -0.0259 0.0533 -0.02567 C 0.06198 -0.02405 0.06406 -0.02567 0.06666 -0.01526 C 0.07135 -0.02474 0.06805 -0.03284 0.07587 -0.03654 C 0.08889 -0.03423 0.08663 -0.03955 0.08663 -0.0259 " pathEditMode="relative" rAng="0" ptsTypes="fffffffffA">
                                      <p:cBhvr>
                                        <p:cTn id="109" dur="2000" fill="hold"/>
                                        <p:tgtEl>
                                          <p:spTgt spid="53"/>
                                        </p:tgtEl>
                                        <p:attrNameLst>
                                          <p:attrName>ppt_x</p:attrName>
                                          <p:attrName>ppt_y</p:attrName>
                                        </p:attrNameLst>
                                      </p:cBhvr>
                                      <p:rCtr x="4400" y="-3000"/>
                                    </p:animMotion>
                                  </p:childTnLst>
                                </p:cTn>
                              </p:par>
                              <p:par>
                                <p:cTn id="110" presetID="0" presetClass="path" presetSubtype="0" accel="50000" decel="50000" fill="hold" nodeType="withEffect">
                                  <p:stCondLst>
                                    <p:cond delay="0"/>
                                  </p:stCondLst>
                                  <p:childTnLst>
                                    <p:animMotion origin="layout" path="M -0.01371 0.01665 C -0.00677 0.01342 -0.00208 0.00555 0.00504 0.00232 C 0.00938 0.00301 0.01441 0.00116 0.01823 0.00417 C 0.02066 0.00602 0.01858 0.01272 0.02101 0.0148 C 0.0224 0.01596 0.02362 0.01712 0.025 0.01827 C 0.02796 0.00717 0.02743 -0.00416 0.03039 -0.01549 C 0.03125 -0.01896 0.03577 -0.0178 0.03837 -0.01896 C 0.04184 -0.01827 0.04566 -0.01896 0.04896 -0.01711 C 0.05035 -0.01642 0.05035 -0.01318 0.05157 -0.01179 C 0.05278 -0.01063 0.05434 -0.01063 0.05573 -0.01017 C 0.0566 -0.01202 0.05799 -0.01341 0.05834 -0.01549 C 0.05921 -0.02012 0.05782 -0.02567 0.05973 -0.0296 C 0.06094 -0.03214 0.06407 -0.03076 0.06632 -0.03145 C 0.07084 -0.02937 0.07292 -0.02752 0.07292 -0.02081 " pathEditMode="relative" rAng="0" ptsTypes="fffffffffffffA">
                                      <p:cBhvr>
                                        <p:cTn id="111" dur="2000" fill="hold"/>
                                        <p:tgtEl>
                                          <p:spTgt spid="54"/>
                                        </p:tgtEl>
                                        <p:attrNameLst>
                                          <p:attrName>ppt_x</p:attrName>
                                          <p:attrName>ppt_y</p:attrName>
                                        </p:attrNameLst>
                                      </p:cBhvr>
                                      <p:rCtr x="4300" y="-2400"/>
                                    </p:animMotion>
                                  </p:childTnLst>
                                </p:cTn>
                              </p:par>
                            </p:childTnLst>
                          </p:cTn>
                        </p:par>
                      </p:childTnLst>
                    </p:cTn>
                  </p:par>
                  <p:par>
                    <p:cTn id="112" fill="hold">
                      <p:stCondLst>
                        <p:cond delay="indefinite"/>
                      </p:stCondLst>
                      <p:childTnLst>
                        <p:par>
                          <p:cTn id="113" fill="hold">
                            <p:stCondLst>
                              <p:cond delay="0"/>
                            </p:stCondLst>
                            <p:childTnLst>
                              <p:par>
                                <p:cTn id="114" presetID="53" presetClass="entr" presetSubtype="0"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500" fill="hold"/>
                                        <p:tgtEl>
                                          <p:spTgt spid="27"/>
                                        </p:tgtEl>
                                        <p:attrNameLst>
                                          <p:attrName>ppt_w</p:attrName>
                                        </p:attrNameLst>
                                      </p:cBhvr>
                                      <p:tavLst>
                                        <p:tav tm="0">
                                          <p:val>
                                            <p:fltVal val="0"/>
                                          </p:val>
                                        </p:tav>
                                        <p:tav tm="100000">
                                          <p:val>
                                            <p:strVal val="#ppt_w"/>
                                          </p:val>
                                        </p:tav>
                                      </p:tavLst>
                                    </p:anim>
                                    <p:anim calcmode="lin" valueType="num">
                                      <p:cBhvr>
                                        <p:cTn id="117" dur="500" fill="hold"/>
                                        <p:tgtEl>
                                          <p:spTgt spid="27"/>
                                        </p:tgtEl>
                                        <p:attrNameLst>
                                          <p:attrName>ppt_h</p:attrName>
                                        </p:attrNameLst>
                                      </p:cBhvr>
                                      <p:tavLst>
                                        <p:tav tm="0">
                                          <p:val>
                                            <p:fltVal val="0"/>
                                          </p:val>
                                        </p:tav>
                                        <p:tav tm="100000">
                                          <p:val>
                                            <p:strVal val="#ppt_h"/>
                                          </p:val>
                                        </p:tav>
                                      </p:tavLst>
                                    </p:anim>
                                    <p:animEffect transition="in" filter="fade">
                                      <p:cBhvr>
                                        <p:cTn id="118" dur="500"/>
                                        <p:tgtEl>
                                          <p:spTgt spid="27"/>
                                        </p:tgtEl>
                                      </p:cBhvr>
                                    </p:animEffect>
                                  </p:childTnLst>
                                </p:cTn>
                              </p:par>
                              <p:par>
                                <p:cTn id="119" presetID="53" presetClass="entr" presetSubtype="0"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 calcmode="lin" valueType="num">
                                      <p:cBhvr>
                                        <p:cTn id="121" dur="500" fill="hold"/>
                                        <p:tgtEl>
                                          <p:spTgt spid="36"/>
                                        </p:tgtEl>
                                        <p:attrNameLst>
                                          <p:attrName>ppt_w</p:attrName>
                                        </p:attrNameLst>
                                      </p:cBhvr>
                                      <p:tavLst>
                                        <p:tav tm="0">
                                          <p:val>
                                            <p:fltVal val="0"/>
                                          </p:val>
                                        </p:tav>
                                        <p:tav tm="100000">
                                          <p:val>
                                            <p:strVal val="#ppt_w"/>
                                          </p:val>
                                        </p:tav>
                                      </p:tavLst>
                                    </p:anim>
                                    <p:anim calcmode="lin" valueType="num">
                                      <p:cBhvr>
                                        <p:cTn id="122" dur="500" fill="hold"/>
                                        <p:tgtEl>
                                          <p:spTgt spid="36"/>
                                        </p:tgtEl>
                                        <p:attrNameLst>
                                          <p:attrName>ppt_h</p:attrName>
                                        </p:attrNameLst>
                                      </p:cBhvr>
                                      <p:tavLst>
                                        <p:tav tm="0">
                                          <p:val>
                                            <p:fltVal val="0"/>
                                          </p:val>
                                        </p:tav>
                                        <p:tav tm="100000">
                                          <p:val>
                                            <p:strVal val="#ppt_h"/>
                                          </p:val>
                                        </p:tav>
                                      </p:tavLst>
                                    </p:anim>
                                    <p:animEffect transition="in" filter="fade">
                                      <p:cBhvr>
                                        <p:cTn id="1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34" grpId="0" animBg="1"/>
      <p:bldP spid="27" grpId="0" animBg="1"/>
      <p:bldP spid="36" grpId="0" animBg="1"/>
      <p:bldP spid="37" grpId="0" animBg="1"/>
      <p:bldP spid="38" grpId="0" animBg="1"/>
      <p:bldP spid="51" grpId="0" animBg="1"/>
      <p:bldP spid="48" grpId="0" animBg="1"/>
      <p:bldP spid="53" grpId="0" animBg="1"/>
      <p:bldP spid="5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92"/>
          <p:cNvGraphicFramePr>
            <a:graphicFrameLocks noGrp="1"/>
          </p:cNvGraphicFramePr>
          <p:nvPr/>
        </p:nvGraphicFramePr>
        <p:xfrm>
          <a:off x="4724400" y="3962400"/>
          <a:ext cx="3792538" cy="2422526"/>
        </p:xfrm>
        <a:graphic>
          <a:graphicData uri="http://schemas.openxmlformats.org/drawingml/2006/table">
            <a:tbl>
              <a:tblPr/>
              <a:tblGrid>
                <a:gridCol w="488950"/>
                <a:gridCol w="463550"/>
                <a:gridCol w="684213"/>
                <a:gridCol w="561975"/>
                <a:gridCol w="490537"/>
                <a:gridCol w="533400"/>
                <a:gridCol w="569913"/>
              </a:tblGrid>
              <a:tr h="796925">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Impact Area Name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Failure Event</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Urban Damages ($1000)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Damages ($1000)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Number of Structures Flooded</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Population Impacted</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Population Over 65 Impacted</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row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Nevada County</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2,452</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2,452</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18</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79388">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FCE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7,164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7,164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DFE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9,411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9,411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59</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116</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row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Storey County</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1,547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1,547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FCE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11,790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11,790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206</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332</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DFE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17,207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17,207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409</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127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row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Washoe County</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89,587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89,587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1,545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955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360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79388">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FCE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922,063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922,063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6,681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8,961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1,863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DFE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2,348,758</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2,348,758</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13,387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28,230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4,353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bl>
          </a:graphicData>
        </a:graphic>
      </p:graphicFrame>
      <p:pic>
        <p:nvPicPr>
          <p:cNvPr id="5" name="Picture 182"/>
          <p:cNvPicPr>
            <a:picLocks noChangeAspect="1" noChangeArrowheads="1"/>
          </p:cNvPicPr>
          <p:nvPr/>
        </p:nvPicPr>
        <p:blipFill>
          <a:blip r:embed="rId3" cstate="print"/>
          <a:srcRect/>
          <a:stretch>
            <a:fillRect/>
          </a:stretch>
        </p:blipFill>
        <p:spPr bwMode="auto">
          <a:xfrm>
            <a:off x="5029200" y="838200"/>
            <a:ext cx="3560763" cy="2401887"/>
          </a:xfrm>
          <a:prstGeom prst="rect">
            <a:avLst/>
          </a:prstGeom>
          <a:noFill/>
          <a:ln w="12700">
            <a:solidFill>
              <a:schemeClr val="tx1"/>
            </a:solidFill>
            <a:miter lim="800000"/>
            <a:headEnd type="none" w="sm" len="sm"/>
            <a:tailEnd type="none" w="sm" len="sm"/>
          </a:ln>
          <a:effectLst/>
        </p:spPr>
      </p:pic>
      <p:sp>
        <p:nvSpPr>
          <p:cNvPr id="7" name="Rectangle 268"/>
          <p:cNvSpPr>
            <a:spLocks noChangeArrowheads="1"/>
          </p:cNvSpPr>
          <p:nvPr/>
        </p:nvSpPr>
        <p:spPr bwMode="auto">
          <a:xfrm>
            <a:off x="3911600" y="0"/>
            <a:ext cx="5080000" cy="939800"/>
          </a:xfrm>
          <a:prstGeom prst="rect">
            <a:avLst/>
          </a:prstGeom>
          <a:noFill/>
          <a:ln w="9525">
            <a:noFill/>
            <a:miter lim="800000"/>
            <a:headEnd/>
            <a:tailEnd/>
          </a:ln>
          <a:effectLst/>
        </p:spPr>
        <p:txBody>
          <a:bodyPr anchor="ctr"/>
          <a:lstStyle/>
          <a:p>
            <a:pPr algn="ctr"/>
            <a:r>
              <a:rPr lang="pt-BR" sz="2800" b="1" smtClean="0">
                <a:solidFill>
                  <a:schemeClr val="tx2"/>
                </a:solidFill>
                <a:latin typeface="+mj-lt"/>
              </a:rPr>
              <a:t>Consequências em Números</a:t>
            </a:r>
            <a:endParaRPr lang="pt-BR" sz="2800" b="1">
              <a:solidFill>
                <a:schemeClr val="tx2"/>
              </a:solidFill>
              <a:latin typeface="+mj-lt"/>
            </a:endParaRPr>
          </a:p>
        </p:txBody>
      </p:sp>
      <p:pic>
        <p:nvPicPr>
          <p:cNvPr id="8" name="Picture 269"/>
          <p:cNvPicPr>
            <a:picLocks noChangeAspect="1" noChangeArrowheads="1"/>
          </p:cNvPicPr>
          <p:nvPr/>
        </p:nvPicPr>
        <p:blipFill>
          <a:blip r:embed="rId4" cstate="print"/>
          <a:srcRect l="23337" t="13179" r="20070" b="17902"/>
          <a:stretch>
            <a:fillRect/>
          </a:stretch>
        </p:blipFill>
        <p:spPr bwMode="auto">
          <a:xfrm>
            <a:off x="0" y="228600"/>
            <a:ext cx="3727450" cy="2754313"/>
          </a:xfrm>
          <a:prstGeom prst="rect">
            <a:avLst/>
          </a:prstGeom>
          <a:noFill/>
          <a:ln w="12700">
            <a:solidFill>
              <a:schemeClr val="tx1"/>
            </a:solidFill>
            <a:miter lim="800000"/>
            <a:headEnd type="none" w="sm" len="sm"/>
            <a:tailEnd type="none" w="sm" len="sm"/>
          </a:ln>
          <a:effectLst/>
        </p:spPr>
      </p:pic>
      <p:pic>
        <p:nvPicPr>
          <p:cNvPr id="9" name="Picture 270"/>
          <p:cNvPicPr>
            <a:picLocks noChangeAspect="1" noChangeArrowheads="1"/>
          </p:cNvPicPr>
          <p:nvPr/>
        </p:nvPicPr>
        <p:blipFill>
          <a:blip r:embed="rId5" cstate="print"/>
          <a:srcRect l="36137" t="25699" r="22470" b="8786"/>
          <a:stretch>
            <a:fillRect/>
          </a:stretch>
        </p:blipFill>
        <p:spPr bwMode="auto">
          <a:xfrm>
            <a:off x="1600200" y="914400"/>
            <a:ext cx="2311400" cy="2220912"/>
          </a:xfrm>
          <a:prstGeom prst="rect">
            <a:avLst/>
          </a:prstGeom>
          <a:noFill/>
          <a:ln w="12700">
            <a:solidFill>
              <a:schemeClr val="tx1"/>
            </a:solidFill>
            <a:miter lim="800000"/>
            <a:headEnd type="none" w="sm" len="sm"/>
            <a:tailEnd type="none" w="sm" len="sm"/>
          </a:ln>
          <a:effectLst/>
        </p:spPr>
      </p:pic>
      <p:pic>
        <p:nvPicPr>
          <p:cNvPr id="10" name="Picture 4"/>
          <p:cNvPicPr>
            <a:picLocks noChangeAspect="1" noChangeArrowheads="1"/>
          </p:cNvPicPr>
          <p:nvPr/>
        </p:nvPicPr>
        <p:blipFill>
          <a:blip r:embed="rId6" cstate="print"/>
          <a:srcRect/>
          <a:stretch>
            <a:fillRect/>
          </a:stretch>
        </p:blipFill>
        <p:spPr bwMode="auto">
          <a:xfrm>
            <a:off x="228600" y="3733800"/>
            <a:ext cx="3700974" cy="2945429"/>
          </a:xfrm>
          <a:prstGeom prst="rect">
            <a:avLst/>
          </a:prstGeom>
          <a:noFill/>
          <a:ln w="76200">
            <a:solidFill>
              <a:srgbClr val="C00000"/>
            </a:solidFill>
            <a:miter lim="800000"/>
            <a:headEnd/>
            <a:tailEnd/>
          </a:ln>
        </p:spPr>
      </p:pic>
      <p:cxnSp>
        <p:nvCxnSpPr>
          <p:cNvPr id="12" name="Straight Arrow Connector 11"/>
          <p:cNvCxnSpPr/>
          <p:nvPr/>
        </p:nvCxnSpPr>
        <p:spPr>
          <a:xfrm>
            <a:off x="4038600" y="2057400"/>
            <a:ext cx="838200" cy="0"/>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629400" y="3200400"/>
            <a:ext cx="0" cy="838200"/>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962400" y="5181600"/>
            <a:ext cx="685800" cy="0"/>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68"/>
          <p:cNvSpPr>
            <a:spLocks noChangeArrowheads="1"/>
          </p:cNvSpPr>
          <p:nvPr/>
        </p:nvSpPr>
        <p:spPr bwMode="auto">
          <a:xfrm>
            <a:off x="97886" y="3240087"/>
            <a:ext cx="3962401" cy="493714"/>
          </a:xfrm>
          <a:prstGeom prst="rect">
            <a:avLst/>
          </a:prstGeom>
          <a:noFill/>
          <a:ln w="9525">
            <a:noFill/>
            <a:miter lim="800000"/>
            <a:headEnd/>
            <a:tailEnd/>
          </a:ln>
          <a:effectLst/>
        </p:spPr>
        <p:txBody>
          <a:bodyPr anchor="ctr"/>
          <a:lstStyle/>
          <a:p>
            <a:pPr algn="ctr"/>
            <a:r>
              <a:rPr lang="pt-BR" sz="1600" b="1" smtClean="0">
                <a:solidFill>
                  <a:srgbClr val="C00000"/>
                </a:solidFill>
                <a:latin typeface="+mj-lt"/>
              </a:rPr>
              <a:t>Base de Dados sobre Consequências</a:t>
            </a:r>
            <a:endParaRPr lang="pt-BR" sz="1600" b="1">
              <a:solidFill>
                <a:srgbClr val="C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afterEffect">
                                  <p:stCondLst>
                                    <p:cond delay="1500"/>
                                  </p:stCondLst>
                                  <p:childTnLst>
                                    <p:animClr clrSpc="hsl" dir="cw">
                                      <p:cBhvr override="childStyle">
                                        <p:cTn id="6" dur="500" fill="hold"/>
                                        <p:tgtEl>
                                          <p:spTgt spid="10"/>
                                        </p:tgtEl>
                                        <p:attrNameLst>
                                          <p:attrName>style.color</p:attrName>
                                        </p:attrNameLst>
                                      </p:cBhvr>
                                      <p:by>
                                        <p:hsl h="10842353" s="0" l="0"/>
                                      </p:by>
                                    </p:animClr>
                                    <p:animClr clrSpc="hsl" dir="cw">
                                      <p:cBhvr>
                                        <p:cTn id="7" dur="500" fill="hold"/>
                                        <p:tgtEl>
                                          <p:spTgt spid="10"/>
                                        </p:tgtEl>
                                        <p:attrNameLst>
                                          <p:attrName>fillcolor</p:attrName>
                                        </p:attrNameLst>
                                      </p:cBhvr>
                                      <p:by>
                                        <p:hsl h="10842353" s="0" l="0"/>
                                      </p:by>
                                    </p:animClr>
                                    <p:animClr clrSpc="hsl" dir="cw">
                                      <p:cBhvr>
                                        <p:cTn id="8" dur="500" fill="hold"/>
                                        <p:tgtEl>
                                          <p:spTgt spid="10"/>
                                        </p:tgtEl>
                                        <p:attrNameLst>
                                          <p:attrName>stroke.color</p:attrName>
                                        </p:attrNameLst>
                                      </p:cBhvr>
                                      <p:by>
                                        <p:hsl h="10842353" s="0" l="0"/>
                                      </p:by>
                                    </p:animClr>
                                    <p:set>
                                      <p:cBhvr>
                                        <p:cTn id="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p:txBody>
          <a:bodyPr/>
          <a:lstStyle/>
          <a:p>
            <a:pPr algn="ctr" eaLnBrk="1" hangingPunct="1">
              <a:defRPr/>
            </a:pPr>
            <a:r>
              <a:rPr lang="en-US" smtClean="0">
                <a:solidFill>
                  <a:srgbClr val="FFFF00"/>
                </a:solidFill>
              </a:rPr>
              <a:t>LEARNING OBJECTIVES</a:t>
            </a:r>
          </a:p>
        </p:txBody>
      </p:sp>
      <p:sp>
        <p:nvSpPr>
          <p:cNvPr id="865283" name="Rectangle 3"/>
          <p:cNvSpPr>
            <a:spLocks noGrp="1" noChangeArrowheads="1"/>
          </p:cNvSpPr>
          <p:nvPr>
            <p:ph idx="1"/>
          </p:nvPr>
        </p:nvSpPr>
        <p:spPr/>
        <p:txBody>
          <a:bodyPr/>
          <a:lstStyle/>
          <a:p>
            <a:pPr eaLnBrk="1" hangingPunct="1">
              <a:lnSpc>
                <a:spcPct val="90000"/>
              </a:lnSpc>
              <a:defRPr/>
            </a:pPr>
            <a:r>
              <a:rPr lang="en-US" sz="2800" smtClean="0"/>
              <a:t>Using the course manual, references and lecture notes, the student will be able to understand hydrologic and hydraulic aspects of dam safety program. After this presentation, the student will be familiar with concepts, terminology and inter-relationships between hydrologic, hydraulic and water management considerations essential in the engineering analysis associated with the administration of the USACE Dam Safety program.</a:t>
            </a:r>
          </a:p>
        </p:txBody>
      </p:sp>
      <p:pic>
        <p:nvPicPr>
          <p:cNvPr id="4" name="Content Placeholder 4" descr="IMG_7406.jpg"/>
          <p:cNvPicPr>
            <a:picLocks noChangeAspect="1"/>
          </p:cNvPicPr>
          <p:nvPr/>
        </p:nvPicPr>
        <p:blipFill>
          <a:blip r:embed="rId3" cstate="print"/>
          <a:stretch>
            <a:fillRect/>
          </a:stretch>
        </p:blipFill>
        <p:spPr bwMode="auto">
          <a:xfrm>
            <a:off x="0" y="0"/>
            <a:ext cx="9144000" cy="6858000"/>
          </a:xfrm>
          <a:prstGeom prst="rect">
            <a:avLst/>
          </a:prstGeom>
          <a:noFill/>
          <a:ln w="9525">
            <a:noFill/>
            <a:miter lim="800000"/>
            <a:headEnd/>
            <a:tailEnd/>
          </a:ln>
          <a:effectLst/>
        </p:spPr>
      </p:pic>
      <p:sp>
        <p:nvSpPr>
          <p:cNvPr id="5" name="Text Box 3"/>
          <p:cNvSpPr txBox="1">
            <a:spLocks noChangeArrowheads="1"/>
          </p:cNvSpPr>
          <p:nvPr/>
        </p:nvSpPr>
        <p:spPr bwMode="auto">
          <a:xfrm>
            <a:off x="2362200" y="2133600"/>
            <a:ext cx="5169813" cy="1107996"/>
          </a:xfrm>
          <a:prstGeom prst="rect">
            <a:avLst/>
          </a:prstGeom>
          <a:noFill/>
          <a:ln w="9525">
            <a:noFill/>
            <a:miter lim="800000"/>
            <a:headEnd/>
            <a:tailEnd/>
          </a:ln>
        </p:spPr>
        <p:txBody>
          <a:bodyPr wrap="none">
            <a:spAutoFit/>
          </a:bodyPr>
          <a:lstStyle/>
          <a:p>
            <a:pPr algn="l"/>
            <a:r>
              <a:rPr lang="pt-BR" sz="6600" b="1" i="1" smtClean="0">
                <a:latin typeface="Times New Roman" pitchFamily="18" charset="0"/>
              </a:rPr>
              <a:t>PERGUNTAS</a:t>
            </a:r>
            <a:endParaRPr lang="pt-BR" sz="6600" b="1" i="1">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n-US" dirty="0" err="1" smtClean="0"/>
              <a:t>Falha</a:t>
            </a:r>
            <a:r>
              <a:rPr lang="en-US" dirty="0" smtClean="0"/>
              <a:t> </a:t>
            </a:r>
            <a:r>
              <a:rPr lang="en-US" dirty="0" err="1" smtClean="0"/>
              <a:t>Acidental</a:t>
            </a:r>
            <a:endParaRPr lang="en-US" dirty="0" smtClean="0"/>
          </a:p>
        </p:txBody>
      </p:sp>
      <p:pic>
        <p:nvPicPr>
          <p:cNvPr id="8196" name="Picture 6"/>
          <p:cNvPicPr>
            <a:picLocks noChangeAspect="1" noChangeArrowheads="1"/>
          </p:cNvPicPr>
          <p:nvPr/>
        </p:nvPicPr>
        <p:blipFill>
          <a:blip r:embed="rId3" cstate="print"/>
          <a:srcRect/>
          <a:stretch>
            <a:fillRect/>
          </a:stretch>
        </p:blipFill>
        <p:spPr bwMode="auto">
          <a:xfrm>
            <a:off x="1371600" y="1447800"/>
            <a:ext cx="6294437" cy="4175125"/>
          </a:xfrm>
          <a:prstGeom prst="rect">
            <a:avLst/>
          </a:prstGeom>
          <a:noFill/>
          <a:ln w="57150" cmpd="thinThick">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pt-BR" dirty="0" smtClean="0"/>
              <a:t>Ruptura Completa</a:t>
            </a:r>
          </a:p>
        </p:txBody>
      </p:sp>
      <p:pic>
        <p:nvPicPr>
          <p:cNvPr id="9219" name="Picture 5" descr="TetonDamFailure"/>
          <p:cNvPicPr>
            <a:picLocks noGrp="1" noChangeAspect="1" noChangeArrowheads="1"/>
          </p:cNvPicPr>
          <p:nvPr>
            <p:ph idx="1"/>
          </p:nvPr>
        </p:nvPicPr>
        <p:blipFill>
          <a:blip r:embed="rId3" cstate="print"/>
          <a:stretch>
            <a:fillRect/>
          </a:stretch>
        </p:blipFill>
        <p:spPr>
          <a:xfrm>
            <a:off x="4800600" y="1447800"/>
            <a:ext cx="4038776" cy="3886200"/>
          </a:xfrm>
          <a:noFill/>
          <a:ln w="57150" cmpd="thinThick">
            <a:solidFill>
              <a:schemeClr val="tx1"/>
            </a:solidFill>
          </a:ln>
        </p:spPr>
      </p:pic>
      <p:pic>
        <p:nvPicPr>
          <p:cNvPr id="9220" name="Picture 4" descr="St"/>
          <p:cNvPicPr>
            <a:picLocks noChangeAspect="1" noChangeArrowheads="1"/>
          </p:cNvPicPr>
          <p:nvPr/>
        </p:nvPicPr>
        <p:blipFill>
          <a:blip r:embed="rId4" cstate="print"/>
          <a:srcRect/>
          <a:stretch>
            <a:fillRect/>
          </a:stretch>
        </p:blipFill>
        <p:spPr bwMode="auto">
          <a:xfrm>
            <a:off x="533400" y="1371600"/>
            <a:ext cx="3913188" cy="3032125"/>
          </a:xfrm>
          <a:prstGeom prst="rect">
            <a:avLst/>
          </a:prstGeom>
          <a:noFill/>
          <a:ln w="57150" cmpd="thickThin">
            <a:solidFill>
              <a:schemeClr val="tx1"/>
            </a:solidFill>
            <a:miter lim="800000"/>
            <a:headEnd/>
            <a:tailEnd/>
          </a:ln>
        </p:spPr>
      </p:pic>
      <p:sp>
        <p:nvSpPr>
          <p:cNvPr id="9221" name="Text Box 6"/>
          <p:cNvSpPr txBox="1">
            <a:spLocks noChangeArrowheads="1"/>
          </p:cNvSpPr>
          <p:nvPr/>
        </p:nvSpPr>
        <p:spPr bwMode="auto">
          <a:xfrm>
            <a:off x="1325563" y="5173663"/>
            <a:ext cx="2616200" cy="641350"/>
          </a:xfrm>
          <a:prstGeom prst="rect">
            <a:avLst/>
          </a:prstGeom>
          <a:noFill/>
          <a:ln w="9525">
            <a:noFill/>
            <a:miter lim="800000"/>
            <a:headEnd/>
            <a:tailEnd/>
          </a:ln>
        </p:spPr>
        <p:txBody>
          <a:bodyPr>
            <a:spAutoFit/>
          </a:bodyPr>
          <a:lstStyle/>
          <a:p>
            <a:pPr>
              <a:buFontTx/>
              <a:buChar char="•"/>
            </a:pPr>
            <a:r>
              <a:rPr lang="pt-BR" smtClean="0"/>
              <a:t>Johnstown, PA</a:t>
            </a:r>
          </a:p>
          <a:p>
            <a:pPr>
              <a:buFontTx/>
              <a:buChar char="•"/>
            </a:pPr>
            <a:r>
              <a:rPr lang="pt-BR" smtClean="0"/>
              <a:t>Kaloko Dam, Kauai, HI</a:t>
            </a:r>
            <a:endParaRPr lang="pt-BR"/>
          </a:p>
        </p:txBody>
      </p:sp>
      <p:sp>
        <p:nvSpPr>
          <p:cNvPr id="9222" name="Text Box 7"/>
          <p:cNvSpPr txBox="1">
            <a:spLocks noChangeArrowheads="1"/>
          </p:cNvSpPr>
          <p:nvPr/>
        </p:nvSpPr>
        <p:spPr bwMode="auto">
          <a:xfrm>
            <a:off x="609600" y="4495800"/>
            <a:ext cx="3962400" cy="366712"/>
          </a:xfrm>
          <a:prstGeom prst="rect">
            <a:avLst/>
          </a:prstGeom>
          <a:noFill/>
          <a:ln w="9525">
            <a:noFill/>
            <a:miter lim="800000"/>
            <a:headEnd/>
            <a:tailEnd/>
          </a:ln>
        </p:spPr>
        <p:txBody>
          <a:bodyPr wrap="square">
            <a:spAutoFit/>
          </a:bodyPr>
          <a:lstStyle/>
          <a:p>
            <a:pPr algn="ctr">
              <a:spcBef>
                <a:spcPct val="50000"/>
              </a:spcBef>
            </a:pPr>
            <a:r>
              <a:rPr lang="pt-BR" smtClean="0">
                <a:solidFill>
                  <a:srgbClr val="FF0000"/>
                </a:solidFill>
              </a:rPr>
              <a:t>Barragem St. Francis, CA</a:t>
            </a:r>
            <a:endParaRPr lang="pt-BR">
              <a:solidFill>
                <a:srgbClr val="FF0000"/>
              </a:solidFill>
            </a:endParaRPr>
          </a:p>
        </p:txBody>
      </p:sp>
      <p:sp>
        <p:nvSpPr>
          <p:cNvPr id="9223" name="Text Box 8"/>
          <p:cNvSpPr txBox="1">
            <a:spLocks noChangeArrowheads="1"/>
          </p:cNvSpPr>
          <p:nvPr/>
        </p:nvSpPr>
        <p:spPr bwMode="auto">
          <a:xfrm>
            <a:off x="4572000" y="5486400"/>
            <a:ext cx="4343400" cy="366713"/>
          </a:xfrm>
          <a:prstGeom prst="rect">
            <a:avLst/>
          </a:prstGeom>
          <a:noFill/>
          <a:ln w="9525">
            <a:noFill/>
            <a:miter lim="800000"/>
            <a:headEnd/>
            <a:tailEnd/>
          </a:ln>
        </p:spPr>
        <p:txBody>
          <a:bodyPr wrap="square">
            <a:spAutoFit/>
          </a:bodyPr>
          <a:lstStyle/>
          <a:p>
            <a:pPr algn="ctr">
              <a:spcBef>
                <a:spcPct val="50000"/>
              </a:spcBef>
            </a:pPr>
            <a:r>
              <a:rPr lang="pt-BR" smtClean="0">
                <a:solidFill>
                  <a:srgbClr val="FF0000"/>
                </a:solidFill>
              </a:rPr>
              <a:t>Barragem Teton</a:t>
            </a:r>
            <a:endParaRPr lang="pt-BR">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274638"/>
            <a:ext cx="9144000" cy="1143000"/>
          </a:xfrm>
        </p:spPr>
        <p:txBody>
          <a:bodyPr/>
          <a:lstStyle/>
          <a:p>
            <a:pPr eaLnBrk="1" hangingPunct="1">
              <a:defRPr/>
            </a:pPr>
            <a:r>
              <a:rPr lang="pt-BR" sz="4000" dirty="0" smtClean="0"/>
              <a:t>Modelagem de Falhas de Barragens</a:t>
            </a:r>
          </a:p>
        </p:txBody>
      </p:sp>
      <p:sp>
        <p:nvSpPr>
          <p:cNvPr id="124931" name="Rectangle 3"/>
          <p:cNvSpPr>
            <a:spLocks noGrp="1" noChangeArrowheads="1"/>
          </p:cNvSpPr>
          <p:nvPr>
            <p:ph idx="1"/>
          </p:nvPr>
        </p:nvSpPr>
        <p:spPr/>
        <p:txBody>
          <a:bodyPr>
            <a:normAutofit fontScale="92500"/>
          </a:bodyPr>
          <a:lstStyle/>
          <a:p>
            <a:pPr eaLnBrk="1" hangingPunct="1">
              <a:defRPr/>
            </a:pPr>
            <a:r>
              <a:rPr lang="pt-BR" dirty="0"/>
              <a:t>HEC-HMS </a:t>
            </a:r>
            <a:r>
              <a:rPr lang="pt-BR" sz="1700" dirty="0" smtClean="0"/>
              <a:t>(</a:t>
            </a:r>
            <a:r>
              <a:rPr lang="pt-BR" sz="1700" i="1" dirty="0" err="1"/>
              <a:t>Hydrologic</a:t>
            </a:r>
            <a:r>
              <a:rPr lang="pt-BR" sz="1700" i="1" dirty="0"/>
              <a:t> </a:t>
            </a:r>
            <a:r>
              <a:rPr lang="pt-BR" sz="1700" i="1" dirty="0" err="1"/>
              <a:t>Engineering</a:t>
            </a:r>
            <a:r>
              <a:rPr lang="pt-BR" sz="1700" i="1" dirty="0"/>
              <a:t> Centers </a:t>
            </a:r>
            <a:r>
              <a:rPr lang="en-US" sz="1700" i="1" dirty="0" smtClean="0"/>
              <a:t>Hydrologic </a:t>
            </a:r>
            <a:r>
              <a:rPr lang="en-US" sz="1700" i="1" dirty="0"/>
              <a:t>Modeling </a:t>
            </a:r>
            <a:r>
              <a:rPr lang="en-US" sz="1700" i="1" dirty="0" smtClean="0"/>
              <a:t>System</a:t>
            </a:r>
            <a:r>
              <a:rPr lang="en-US" sz="1700" dirty="0" smtClean="0"/>
              <a:t>)</a:t>
            </a:r>
            <a:endParaRPr lang="pt-BR" sz="1700" dirty="0" smtClean="0"/>
          </a:p>
          <a:p>
            <a:pPr lvl="1" eaLnBrk="1" hangingPunct="1">
              <a:defRPr/>
            </a:pPr>
            <a:r>
              <a:rPr lang="pt-BR" dirty="0" smtClean="0"/>
              <a:t>Modelo no Contexto da Bacia</a:t>
            </a:r>
          </a:p>
          <a:p>
            <a:pPr marL="457200" lvl="1" indent="0" eaLnBrk="1" hangingPunct="1">
              <a:buNone/>
              <a:defRPr/>
            </a:pPr>
            <a:endParaRPr lang="pt-BR" dirty="0" smtClean="0"/>
          </a:p>
          <a:p>
            <a:pPr eaLnBrk="1" hangingPunct="1">
              <a:defRPr/>
            </a:pPr>
            <a:r>
              <a:rPr lang="pt-BR" dirty="0" smtClean="0"/>
              <a:t>HEC-RAS </a:t>
            </a:r>
            <a:r>
              <a:rPr lang="pt-BR" sz="1900" dirty="0" smtClean="0"/>
              <a:t>(</a:t>
            </a:r>
            <a:r>
              <a:rPr lang="pt-BR" sz="1900" i="1" dirty="0" err="1"/>
              <a:t>Hydrologic</a:t>
            </a:r>
            <a:r>
              <a:rPr lang="pt-BR" sz="1900" i="1" dirty="0"/>
              <a:t> </a:t>
            </a:r>
            <a:r>
              <a:rPr lang="pt-BR" sz="1900" i="1" dirty="0" err="1"/>
              <a:t>Engineering</a:t>
            </a:r>
            <a:r>
              <a:rPr lang="pt-BR" sz="1900" i="1" dirty="0"/>
              <a:t> Centers River </a:t>
            </a:r>
            <a:r>
              <a:rPr lang="pt-BR" sz="1900" i="1" dirty="0" err="1"/>
              <a:t>Analysis</a:t>
            </a:r>
            <a:r>
              <a:rPr lang="pt-BR" sz="1900" i="1" dirty="0"/>
              <a:t> </a:t>
            </a:r>
            <a:r>
              <a:rPr lang="pt-BR" sz="1900" i="1" dirty="0" smtClean="0"/>
              <a:t>System</a:t>
            </a:r>
            <a:r>
              <a:rPr lang="pt-BR" sz="1900" dirty="0" smtClean="0"/>
              <a:t>)</a:t>
            </a:r>
          </a:p>
          <a:p>
            <a:pPr lvl="1" eaLnBrk="1" hangingPunct="1">
              <a:defRPr/>
            </a:pPr>
            <a:r>
              <a:rPr lang="pt-BR" dirty="0" smtClean="0"/>
              <a:t>Roteamento Dinâmico</a:t>
            </a:r>
          </a:p>
          <a:p>
            <a:pPr lvl="1" eaLnBrk="1" hangingPunct="1">
              <a:defRPr/>
            </a:pPr>
            <a:r>
              <a:rPr lang="pt-BR" dirty="0" smtClean="0"/>
              <a:t>Captar as Implicações Hidráulicas da Falha</a:t>
            </a:r>
          </a:p>
          <a:p>
            <a:pPr lvl="1" eaLnBrk="1" hangingPunct="1">
              <a:defRPr/>
            </a:pPr>
            <a:r>
              <a:rPr lang="pt-BR" dirty="0" smtClean="0"/>
              <a:t>Planície de Inundação Modelo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pt-BR" dirty="0" smtClean="0"/>
              <a:t>Considerações a Jusante</a:t>
            </a:r>
          </a:p>
        </p:txBody>
      </p:sp>
      <p:sp>
        <p:nvSpPr>
          <p:cNvPr id="56323" name="Rectangle 3"/>
          <p:cNvSpPr>
            <a:spLocks noGrp="1" noChangeArrowheads="1"/>
          </p:cNvSpPr>
          <p:nvPr>
            <p:ph idx="1"/>
          </p:nvPr>
        </p:nvSpPr>
        <p:spPr>
          <a:xfrm>
            <a:off x="457200" y="1371600"/>
            <a:ext cx="8229600" cy="4343400"/>
          </a:xfrm>
        </p:spPr>
        <p:txBody>
          <a:bodyPr>
            <a:normAutofit fontScale="92500" lnSpcReduction="10000"/>
          </a:bodyPr>
          <a:lstStyle/>
          <a:p>
            <a:pPr eaLnBrk="1" hangingPunct="1">
              <a:lnSpc>
                <a:spcPct val="90000"/>
              </a:lnSpc>
              <a:defRPr/>
            </a:pPr>
            <a:r>
              <a:rPr lang="pt-BR" sz="2800" dirty="0" smtClean="0"/>
              <a:t>HMS</a:t>
            </a:r>
          </a:p>
          <a:p>
            <a:pPr lvl="1" eaLnBrk="1" hangingPunct="1">
              <a:lnSpc>
                <a:spcPct val="90000"/>
              </a:lnSpc>
              <a:defRPr/>
            </a:pPr>
            <a:r>
              <a:rPr lang="pt-BR" sz="2400" dirty="0" smtClean="0"/>
              <a:t>Roteamento do Fluxo Hidrológico</a:t>
            </a:r>
          </a:p>
          <a:p>
            <a:pPr lvl="1" eaLnBrk="1" hangingPunct="1">
              <a:lnSpc>
                <a:spcPct val="90000"/>
              </a:lnSpc>
              <a:defRPr/>
            </a:pPr>
            <a:r>
              <a:rPr lang="pt-BR" sz="2400" dirty="0" smtClean="0"/>
              <a:t>Melhor para Taludes de Médio a Muito Inclinados</a:t>
            </a:r>
          </a:p>
          <a:p>
            <a:pPr marL="457200" lvl="1" indent="0" eaLnBrk="1" hangingPunct="1">
              <a:lnSpc>
                <a:spcPct val="90000"/>
              </a:lnSpc>
              <a:buNone/>
              <a:defRPr/>
            </a:pPr>
            <a:endParaRPr lang="pt-BR" sz="2400" dirty="0" smtClean="0"/>
          </a:p>
          <a:p>
            <a:pPr eaLnBrk="1" hangingPunct="1">
              <a:lnSpc>
                <a:spcPct val="90000"/>
              </a:lnSpc>
              <a:defRPr/>
            </a:pPr>
            <a:r>
              <a:rPr lang="pt-BR" sz="2800" dirty="0" smtClean="0"/>
              <a:t>RAS</a:t>
            </a:r>
          </a:p>
          <a:p>
            <a:pPr lvl="1" eaLnBrk="1" hangingPunct="1">
              <a:lnSpc>
                <a:spcPct val="90000"/>
              </a:lnSpc>
              <a:defRPr/>
            </a:pPr>
            <a:r>
              <a:rPr lang="pt-BR" sz="2400" dirty="0" smtClean="0"/>
              <a:t>Roteamento Hidrodinâmico (Taludes planos a muito inclinados)</a:t>
            </a:r>
          </a:p>
          <a:p>
            <a:pPr lvl="2" eaLnBrk="1" hangingPunct="1">
              <a:lnSpc>
                <a:spcPct val="90000"/>
              </a:lnSpc>
              <a:defRPr/>
            </a:pPr>
            <a:r>
              <a:rPr lang="pt-BR" sz="2000" dirty="0" smtClean="0"/>
              <a:t>Possíveis problemas de estabilidade em rios muito inclinados</a:t>
            </a:r>
          </a:p>
          <a:p>
            <a:pPr lvl="1" eaLnBrk="1" hangingPunct="1">
              <a:lnSpc>
                <a:spcPct val="90000"/>
              </a:lnSpc>
              <a:defRPr/>
            </a:pPr>
            <a:endParaRPr lang="pt-BR" sz="2400" dirty="0" smtClean="0"/>
          </a:p>
          <a:p>
            <a:pPr lvl="1" eaLnBrk="1" hangingPunct="1">
              <a:lnSpc>
                <a:spcPct val="90000"/>
              </a:lnSpc>
              <a:defRPr/>
            </a:pPr>
            <a:r>
              <a:rPr lang="pt-BR" sz="2400" dirty="0" smtClean="0"/>
              <a:t>Gerar Planície de Inundação</a:t>
            </a:r>
          </a:p>
          <a:p>
            <a:pPr lvl="2" eaLnBrk="1" hangingPunct="1">
              <a:lnSpc>
                <a:spcPct val="90000"/>
              </a:lnSpc>
              <a:defRPr/>
            </a:pPr>
            <a:r>
              <a:rPr lang="pt-BR" sz="2000" dirty="0" smtClean="0"/>
              <a:t>Danos</a:t>
            </a:r>
          </a:p>
          <a:p>
            <a:pPr lvl="2" eaLnBrk="1" hangingPunct="1">
              <a:lnSpc>
                <a:spcPct val="90000"/>
              </a:lnSpc>
              <a:defRPr/>
            </a:pPr>
            <a:r>
              <a:rPr lang="pt-BR" sz="2000" dirty="0" smtClean="0"/>
              <a:t>Planejamento para Emergências</a:t>
            </a:r>
          </a:p>
          <a:p>
            <a:pPr lvl="2" eaLnBrk="1" hangingPunct="1">
              <a:lnSpc>
                <a:spcPct val="90000"/>
              </a:lnSpc>
              <a:defRPr/>
            </a:pPr>
            <a:r>
              <a:rPr lang="pt-BR" sz="2000" dirty="0" smtClean="0"/>
              <a:t>FERC</a:t>
            </a:r>
          </a:p>
          <a:p>
            <a:pPr eaLnBrk="1" hangingPunct="1">
              <a:lnSpc>
                <a:spcPct val="90000"/>
              </a:lnSpc>
              <a:buFont typeface="Wingdings" pitchFamily="2" charset="2"/>
              <a:buNone/>
              <a:defRPr/>
            </a:pPr>
            <a:endParaRPr lang="en-US" sz="28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pt-BR" dirty="0" smtClean="0"/>
              <a:t>HMS Conceito Geral</a:t>
            </a:r>
            <a:endParaRPr lang="pt-BR" dirty="0"/>
          </a:p>
        </p:txBody>
      </p:sp>
      <p:sp>
        <p:nvSpPr>
          <p:cNvPr id="76808" name="Rectangle 8"/>
          <p:cNvSpPr>
            <a:spLocks noGrp="1" noChangeArrowheads="1"/>
          </p:cNvSpPr>
          <p:nvPr>
            <p:ph idx="1"/>
          </p:nvPr>
        </p:nvSpPr>
        <p:spPr/>
        <p:txBody>
          <a:bodyPr/>
          <a:lstStyle/>
          <a:p>
            <a:pPr>
              <a:spcBef>
                <a:spcPts val="0"/>
              </a:spcBef>
              <a:spcAft>
                <a:spcPts val="600"/>
              </a:spcAft>
            </a:pPr>
            <a:r>
              <a:rPr lang="pt-BR" sz="2000" dirty="0" smtClean="0"/>
              <a:t>Calcular o </a:t>
            </a:r>
            <a:r>
              <a:rPr lang="pt-BR" sz="2000" dirty="0" err="1" smtClean="0"/>
              <a:t>hidrograma</a:t>
            </a:r>
            <a:r>
              <a:rPr lang="pt-BR" sz="2000" dirty="0" smtClean="0"/>
              <a:t> para um ponto a jusante do reservatório, supondo que houve uma ruptura na barragem.</a:t>
            </a:r>
          </a:p>
          <a:p>
            <a:pPr marL="0" indent="0">
              <a:spcBef>
                <a:spcPts val="0"/>
              </a:spcBef>
              <a:spcAft>
                <a:spcPts val="600"/>
              </a:spcAft>
              <a:buNone/>
            </a:pPr>
            <a:endParaRPr lang="pt-BR" sz="2000" dirty="0" smtClean="0"/>
          </a:p>
          <a:p>
            <a:pPr>
              <a:spcBef>
                <a:spcPts val="0"/>
              </a:spcBef>
              <a:spcAft>
                <a:spcPts val="600"/>
              </a:spcAft>
            </a:pPr>
            <a:r>
              <a:rPr lang="pt-BR" sz="2000" dirty="0" smtClean="0"/>
              <a:t>Uma ruptura de barragem acontece dentro do contexto maior da bacia:</a:t>
            </a:r>
          </a:p>
          <a:p>
            <a:pPr lvl="1">
              <a:spcBef>
                <a:spcPts val="0"/>
              </a:spcBef>
              <a:spcAft>
                <a:spcPts val="600"/>
              </a:spcAft>
            </a:pPr>
            <a:r>
              <a:rPr lang="pt-BR" sz="1800" dirty="0" smtClean="0"/>
              <a:t>Condições prevalentes de solo, de canais de água e o reservatório, no início da simulação.</a:t>
            </a:r>
          </a:p>
          <a:p>
            <a:pPr lvl="1">
              <a:spcBef>
                <a:spcPts val="0"/>
              </a:spcBef>
              <a:spcAft>
                <a:spcPts val="600"/>
              </a:spcAft>
            </a:pPr>
            <a:r>
              <a:rPr lang="pt-BR" sz="1800" dirty="0" smtClean="0"/>
              <a:t>Condições meteorológicas antes, durante e logo depois do início da ruptura.</a:t>
            </a:r>
            <a:endParaRPr lang="pt-BR"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6844</TotalTime>
  <Words>7570</Words>
  <Application>Microsoft Office PowerPoint</Application>
  <PresentationFormat>On-screen Show (4:3)</PresentationFormat>
  <Paragraphs>551</Paragraphs>
  <Slides>49</Slides>
  <Notes>49</Notes>
  <HiddenSlides>0</HiddenSlides>
  <MMClips>5</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2" baseType="lpstr">
      <vt:lpstr>Title Master</vt:lpstr>
      <vt:lpstr>Slide Master</vt:lpstr>
      <vt:lpstr>Bitmap Image</vt:lpstr>
      <vt:lpstr>Ruptura de Barragem Análise e Mapeamento </vt:lpstr>
      <vt:lpstr>Conteúdo</vt:lpstr>
      <vt:lpstr>Problemas Geotécnicos</vt:lpstr>
      <vt:lpstr>Vertedouro</vt:lpstr>
      <vt:lpstr>Falha Acidental</vt:lpstr>
      <vt:lpstr>Ruptura Completa</vt:lpstr>
      <vt:lpstr>Modelagem de Falhas de Barragens</vt:lpstr>
      <vt:lpstr>Considerações a Jusante</vt:lpstr>
      <vt:lpstr>HMS Conceito Geral</vt:lpstr>
      <vt:lpstr>Elaboração Inicial do Modelo</vt:lpstr>
      <vt:lpstr>Dados Gerais do Reservatório</vt:lpstr>
      <vt:lpstr>Suposições sobre a Ruptura de Barragem </vt:lpstr>
      <vt:lpstr>Parâmetros de Ruptura</vt:lpstr>
      <vt:lpstr>Parâmetros de Ruptura</vt:lpstr>
      <vt:lpstr>Início da Ruptura</vt:lpstr>
      <vt:lpstr>Progressão da Ruptura</vt:lpstr>
      <vt:lpstr>Condição da Água a Jusante</vt:lpstr>
      <vt:lpstr>Limitações</vt:lpstr>
      <vt:lpstr>Análise da Ruptura de Barragens no HEC-RAS</vt:lpstr>
      <vt:lpstr> Locais de Rupturas no HEC-RAS</vt:lpstr>
      <vt:lpstr>Eventos de Condições Extremas</vt:lpstr>
      <vt:lpstr>Eventos de um Dia Ensolarado</vt:lpstr>
      <vt:lpstr>Dados sobre Ruptura de Barragem</vt:lpstr>
      <vt:lpstr>Progressão de Ruptura Não-Linear</vt:lpstr>
      <vt:lpstr>Opção de Conserto de Ruptura</vt:lpstr>
      <vt:lpstr>Produto do Modelo</vt:lpstr>
      <vt:lpstr>Corte Transversal e Plotagem de Perfis</vt:lpstr>
      <vt:lpstr>Exemplo de Animação de Ruptura de Barragem</vt:lpstr>
      <vt:lpstr>Hidrogramas de Estágio e Vazão</vt:lpstr>
      <vt:lpstr>Produto Tabular: Séries Históricas</vt:lpstr>
      <vt:lpstr>Questões para a Modelagem de Rupturas de Barragens</vt:lpstr>
      <vt:lpstr>Progressão das Ondas de Cheia em Ruptura de Barragem</vt:lpstr>
      <vt:lpstr>Espaçamento da Seção Transversal</vt:lpstr>
      <vt:lpstr>Pontes e Galerias</vt:lpstr>
      <vt:lpstr>Galgamento e Ruptura de Dique</vt:lpstr>
      <vt:lpstr>PowerPoint Presentation</vt:lpstr>
      <vt:lpstr>Dados sobre Ruptura de Dique</vt:lpstr>
      <vt:lpstr>Ruptura de Dique: Plotagem de Perfil</vt:lpstr>
      <vt:lpstr>Aquisição e Processamento de Dados</vt:lpstr>
      <vt:lpstr>HEC-GeoRAS / Mapeamento de Planície de Inundação</vt:lpstr>
      <vt:lpstr>Mapeamento com Google Earth</vt:lpstr>
      <vt:lpstr>Map Sheets</vt:lpstr>
      <vt:lpstr>“RAS Mapper”</vt:lpstr>
      <vt:lpstr>Exemplo de Animação</vt:lpstr>
      <vt:lpstr>Exemplo de Animação</vt:lpstr>
      <vt:lpstr>Exemplo de Animação</vt:lpstr>
      <vt:lpstr>PowerPoint Presentation</vt:lpstr>
      <vt:lpstr>PowerPoint Presentation</vt:lpstr>
      <vt:lpstr>LEARNING OBJECTIVES</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Paula Silva Pedreira de Freitas</cp:lastModifiedBy>
  <cp:revision>75</cp:revision>
  <dcterms:created xsi:type="dcterms:W3CDTF">2009-05-21T17:19:18Z</dcterms:created>
  <dcterms:modified xsi:type="dcterms:W3CDTF">2013-05-23T15:40:56Z</dcterms:modified>
</cp:coreProperties>
</file>